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1"/>
  </p:notesMasterIdLst>
  <p:sldIdLst>
    <p:sldId id="316" r:id="rId2"/>
    <p:sldId id="290" r:id="rId3"/>
    <p:sldId id="292" r:id="rId4"/>
    <p:sldId id="293" r:id="rId5"/>
    <p:sldId id="294" r:id="rId6"/>
    <p:sldId id="273" r:id="rId7"/>
    <p:sldId id="304" r:id="rId8"/>
    <p:sldId id="295" r:id="rId9"/>
    <p:sldId id="276" r:id="rId10"/>
    <p:sldId id="296" r:id="rId11"/>
    <p:sldId id="305" r:id="rId12"/>
    <p:sldId id="306" r:id="rId13"/>
    <p:sldId id="307" r:id="rId14"/>
    <p:sldId id="302" r:id="rId15"/>
    <p:sldId id="298" r:id="rId16"/>
    <p:sldId id="274" r:id="rId17"/>
    <p:sldId id="275" r:id="rId18"/>
    <p:sldId id="299" r:id="rId19"/>
    <p:sldId id="300" r:id="rId20"/>
    <p:sldId id="301" r:id="rId21"/>
    <p:sldId id="283" r:id="rId22"/>
    <p:sldId id="285" r:id="rId23"/>
    <p:sldId id="309" r:id="rId24"/>
    <p:sldId id="310" r:id="rId25"/>
    <p:sldId id="311" r:id="rId26"/>
    <p:sldId id="312" r:id="rId27"/>
    <p:sldId id="313" r:id="rId28"/>
    <p:sldId id="314" r:id="rId29"/>
    <p:sldId id="315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0" autoAdjust="0"/>
    <p:restoredTop sz="90860" autoAdjust="0"/>
  </p:normalViewPr>
  <p:slideViewPr>
    <p:cSldViewPr>
      <p:cViewPr varScale="1">
        <p:scale>
          <a:sx n="106" d="100"/>
          <a:sy n="106" d="100"/>
        </p:scale>
        <p:origin x="19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image" Target="../media/image24.emf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image" Target="../media/image2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0D17C1-C92B-491B-AF1C-AF23C3F36F4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890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Desde a Antiguidade</a:t>
            </a:r>
          </a:p>
          <a:p>
            <a:r>
              <a:rPr lang="pt-BR" dirty="0" smtClean="0"/>
              <a:t>Apesar da Estatística ser uma ciência relativamente recente na área da pesquisa, ela remonta à antiguidade, onde operações de contagem populacional já eram utilizadas para obtenção de informações sobre os habitantes, riquezas e poderio militar dos povos. Após a idade média, os governantes na Europa Ocidental, preocupados com a difusão de doenças endêmicas, que poderiam devastar populações e, também, acreditando que o tamanho da população poderia afetar o poderio militar e político de uma nação, começaram a obter e armazenar informações sobre batizados, casamentos e funerais. Entre os séculos XVI e XVIII as nações, com aspirações mercantilistas, começaram a buscar o poder econômico como forma de poder político. Os governantes, por sua vez, viram a necessidade de coletar informações estatísticas referentes a variáveis econômicas tais como: comércio exterior, produção de bens e de alimentos.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D17C1-C92B-491B-AF1C-AF23C3F36F4C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609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D17C1-C92B-491B-AF1C-AF23C3F36F4C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9948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7E898A-CC6D-4D99-A472-A5CBF68BE3D3}" type="slidenum">
              <a:rPr lang="pt-BR"/>
              <a:pPr/>
              <a:t>6</a:t>
            </a:fld>
            <a:endParaRPr lang="pt-BR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74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D17C1-C92B-491B-AF1C-AF23C3F36F4C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320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34B893-3EF2-414F-B598-73D922A45118}" type="slidenum">
              <a:rPr lang="pt-BR"/>
              <a:pPr/>
              <a:t>9</a:t>
            </a:fld>
            <a:endParaRPr lang="pt-BR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277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CDF0E9-A66C-4E66-A27D-951CDCC9F410}" type="slidenum">
              <a:rPr lang="pt-BR"/>
              <a:pPr/>
              <a:t>16</a:t>
            </a:fld>
            <a:endParaRPr lang="pt-BR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207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153205-9F15-48F8-B823-6803765087A2}" type="slidenum">
              <a:rPr lang="pt-BR"/>
              <a:pPr/>
              <a:t>17</a:t>
            </a:fld>
            <a:endParaRPr lang="pt-BR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606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Fonte: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D17C1-C92B-491B-AF1C-AF23C3F36F4C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885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estilo do subtítulo mestre</a:t>
            </a:r>
          </a:p>
        </p:txBody>
      </p: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204" name="AutoShape 12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8206" name="Rectangle 14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t-BR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5962650"/>
            <a:ext cx="587375" cy="885825"/>
          </a:xfrm>
        </p:spPr>
        <p:txBody>
          <a:bodyPr anchorCtr="0"/>
          <a:lstStyle>
            <a:lvl1pPr>
              <a:defRPr/>
            </a:lvl1pPr>
          </a:lstStyle>
          <a:p>
            <a:fld id="{42182C80-C669-4517-ADF6-73E3ACC7E2AB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10750-3583-4E3B-BD9A-C7465D0E2AA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CD60A-BF22-4C0E-A6D0-FE555657067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SmartArt 2"/>
          <p:cNvSpPr>
            <a:spLocks noGrp="1"/>
          </p:cNvSpPr>
          <p:nvPr>
            <p:ph type="dgm" idx="1"/>
          </p:nvPr>
        </p:nvSpPr>
        <p:spPr>
          <a:xfrm>
            <a:off x="914400" y="2362200"/>
            <a:ext cx="8001000" cy="3733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138" y="5946775"/>
            <a:ext cx="587375" cy="885825"/>
          </a:xfrm>
        </p:spPr>
        <p:txBody>
          <a:bodyPr/>
          <a:lstStyle>
            <a:lvl1pPr>
              <a:defRPr/>
            </a:lvl1pPr>
          </a:lstStyle>
          <a:p>
            <a:fld id="{D8DE1C12-6BCD-4AFA-91F3-2F69861DB72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DDB9C-84DF-48F0-85C8-3492EB21F3D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CDBC6-1DB8-48FE-9EA0-DFE7C720C48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0FA3D-6F58-4E68-A439-E165E355E41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BB14E-5746-485A-B706-92452103CEF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32F9A-8719-458A-8618-644454C0F5B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621E8-F5C7-4CF7-8E15-88441069DCB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04F63-4AC0-4F69-8F4C-8598D167C0B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29C99-D7B2-4520-A4DB-CDA9B6D0B7D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5946775"/>
            <a:ext cx="5873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9C3A4108-6D53-4CD6-9EF3-BC3F2638782C}" type="slidenum">
              <a:rPr lang="pt-BR"/>
              <a:pPr/>
              <a:t>‹nº›</a:t>
            </a:fld>
            <a:endParaRPr lang="pt-BR"/>
          </a:p>
        </p:txBody>
      </p: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png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Planilha_do_Microsoft_Excel_97-20032.xls"/><Relationship Id="rId4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0.bin"/><Relationship Id="rId7" Type="http://schemas.openxmlformats.org/officeDocument/2006/relationships/image" Target="../media/image25.png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8.png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6.png"/><Relationship Id="rId5" Type="http://schemas.openxmlformats.org/officeDocument/2006/relationships/image" Target="../media/image24.emf"/><Relationship Id="rId15" Type="http://schemas.openxmlformats.org/officeDocument/2006/relationships/image" Target="../media/image27.png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Planilha_do_Microsoft_Excel_97-20033.xls"/><Relationship Id="rId9" Type="http://schemas.openxmlformats.org/officeDocument/2006/relationships/oleObject" Target="../embeddings/oleObject23.bin"/><Relationship Id="rId14" Type="http://schemas.openxmlformats.org/officeDocument/2006/relationships/oleObject" Target="../embeddings/oleObject2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png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1.png"/><Relationship Id="rId4" Type="http://schemas.openxmlformats.org/officeDocument/2006/relationships/image" Target="../media/image29.png"/><Relationship Id="rId9" Type="http://schemas.openxmlformats.org/officeDocument/2006/relationships/oleObject" Target="../embeddings/oleObject3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../regulamentacao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13" Type="http://schemas.openxmlformats.org/officeDocument/2006/relationships/image" Target="../media/image43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12" Type="http://schemas.openxmlformats.org/officeDocument/2006/relationships/image" Target="../media/image42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11" Type="http://schemas.openxmlformats.org/officeDocument/2006/relationships/image" Target="../media/image41.jpeg"/><Relationship Id="rId5" Type="http://schemas.openxmlformats.org/officeDocument/2006/relationships/image" Target="../media/image35.jpeg"/><Relationship Id="rId15" Type="http://schemas.openxmlformats.org/officeDocument/2006/relationships/image" Target="../media/image45.jpeg"/><Relationship Id="rId10" Type="http://schemas.openxmlformats.org/officeDocument/2006/relationships/image" Target="../media/image40.jpeg"/><Relationship Id="rId4" Type="http://schemas.openxmlformats.org/officeDocument/2006/relationships/image" Target="../media/image34.jpeg"/><Relationship Id="rId9" Type="http://schemas.openxmlformats.org/officeDocument/2006/relationships/image" Target="../media/image39.jpeg"/><Relationship Id="rId14" Type="http://schemas.openxmlformats.org/officeDocument/2006/relationships/image" Target="../media/image44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niss.org/photogallery/jrkconf2005/Jon1-C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png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png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png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png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png"/><Relationship Id="rId22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png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emf"/><Relationship Id="rId5" Type="http://schemas.openxmlformats.org/officeDocument/2006/relationships/oleObject" Target="../embeddings/Planilha_do_Microsoft_Excel_97-20031.xls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ICMC-USP</a:t>
            </a:r>
            <a:br>
              <a:rPr lang="pt-BR" dirty="0" smtClean="0"/>
            </a:br>
            <a:r>
              <a:rPr lang="pt-BR" sz="3600" dirty="0" err="1" smtClean="0"/>
              <a:t>Department</a:t>
            </a:r>
            <a:r>
              <a:rPr lang="pt-BR" sz="3600" dirty="0" smtClean="0"/>
              <a:t> </a:t>
            </a:r>
            <a:r>
              <a:rPr lang="pt-BR" sz="3600" dirty="0" err="1" smtClean="0"/>
              <a:t>of</a:t>
            </a:r>
            <a:r>
              <a:rPr lang="pt-BR" sz="3600" dirty="0" smtClean="0"/>
              <a:t> </a:t>
            </a:r>
            <a:r>
              <a:rPr lang="pt-BR" sz="3600" dirty="0" err="1" smtClean="0"/>
              <a:t>Applied</a:t>
            </a:r>
            <a:r>
              <a:rPr lang="pt-BR" sz="3600" dirty="0" smtClean="0"/>
              <a:t> </a:t>
            </a:r>
            <a:r>
              <a:rPr lang="pt-BR" sz="3600" dirty="0" err="1" smtClean="0"/>
              <a:t>Mathematics</a:t>
            </a:r>
            <a:r>
              <a:rPr lang="pt-BR" sz="3600" dirty="0" smtClean="0"/>
              <a:t> </a:t>
            </a:r>
            <a:r>
              <a:rPr lang="pt-BR" sz="3600" dirty="0" err="1" smtClean="0"/>
              <a:t>and</a:t>
            </a:r>
            <a:r>
              <a:rPr lang="pt-BR" sz="3600" dirty="0" smtClean="0"/>
              <a:t> </a:t>
            </a:r>
            <a:r>
              <a:rPr lang="pt-BR" sz="3600" dirty="0" err="1" smtClean="0"/>
              <a:t>Statistics</a:t>
            </a:r>
            <a:r>
              <a:rPr lang="pt-BR" sz="3600" dirty="0" smtClean="0"/>
              <a:t> - SME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pt-BR" dirty="0" smtClean="0"/>
          </a:p>
          <a:p>
            <a:pPr algn="ctr"/>
            <a:r>
              <a:rPr lang="pt-BR" dirty="0" err="1" smtClean="0"/>
              <a:t>Area</a:t>
            </a:r>
            <a:r>
              <a:rPr lang="pt-BR" dirty="0" smtClean="0"/>
              <a:t> </a:t>
            </a:r>
            <a:r>
              <a:rPr lang="pt-BR" sz="2800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Statistics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948264" y="6309320"/>
            <a:ext cx="15937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São Carlos, </a:t>
            </a:r>
            <a:r>
              <a:rPr lang="pt-BR" sz="1600" dirty="0" smtClean="0"/>
              <a:t>2017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37187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815408"/>
            <a:ext cx="8534400" cy="2286000"/>
          </a:xfrm>
        </p:spPr>
        <p:txBody>
          <a:bodyPr/>
          <a:lstStyle/>
          <a:p>
            <a:r>
              <a:rPr lang="pt-BR" sz="2800" b="1">
                <a:solidFill>
                  <a:schemeClr val="accent2"/>
                </a:solidFill>
              </a:rPr>
              <a:t>Legislação brasileira</a:t>
            </a:r>
            <a:r>
              <a:rPr lang="pt-BR" sz="2800">
                <a:solidFill>
                  <a:schemeClr val="tx1"/>
                </a:solidFill>
              </a:rPr>
              <a:t>: 2 medicamentos são bioequivalentes se o intervalo de confiança de 90% para </a:t>
            </a:r>
            <a:r>
              <a:rPr lang="pt-BR" sz="2800">
                <a:solidFill>
                  <a:schemeClr val="tx1"/>
                </a:solidFill>
                <a:latin typeface="Symbol" pitchFamily="18" charset="2"/>
              </a:rPr>
              <a:t>x </a:t>
            </a:r>
            <a:r>
              <a:rPr lang="pt-BR" sz="2800">
                <a:solidFill>
                  <a:schemeClr val="tx1"/>
                </a:solidFill>
                <a:sym typeface="Symbol" pitchFamily="18" charset="2"/>
              </a:rPr>
              <a:t>estiver entre</a:t>
            </a:r>
            <a:r>
              <a:rPr lang="pt-BR" sz="280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 80 </a:t>
            </a:r>
            <a:r>
              <a:rPr lang="pt-BR" sz="2800">
                <a:solidFill>
                  <a:schemeClr val="tx1"/>
                </a:solidFill>
                <a:sym typeface="Symbol" pitchFamily="18" charset="2"/>
              </a:rPr>
              <a:t>e </a:t>
            </a:r>
            <a:r>
              <a:rPr lang="pt-BR" sz="280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125%.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476672"/>
            <a:ext cx="8686800" cy="2514600"/>
          </a:xfrm>
        </p:spPr>
        <p:txBody>
          <a:bodyPr/>
          <a:lstStyle/>
          <a:p>
            <a:r>
              <a:rPr lang="pt-BR" sz="6000" dirty="0">
                <a:solidFill>
                  <a:schemeClr val="tx2"/>
                </a:solidFill>
              </a:rPr>
              <a:t>Medicamentos genéricos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Problema</a:t>
            </a:r>
            <a:r>
              <a:rPr lang="pt-BR" dirty="0"/>
              <a:t>:  verificar a eficácia do remédio que está sendo criado, comparando-o com o que já existe no mercado.</a:t>
            </a:r>
          </a:p>
        </p:txBody>
      </p:sp>
      <p:graphicFrame>
        <p:nvGraphicFramePr>
          <p:cNvPr id="90112" name="Object 2048"/>
          <p:cNvGraphicFramePr>
            <a:graphicFrameLocks noChangeAspect="1"/>
          </p:cNvGraphicFramePr>
          <p:nvPr/>
        </p:nvGraphicFramePr>
        <p:xfrm>
          <a:off x="457200" y="3403079"/>
          <a:ext cx="82296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5" name="Imagem de bitmap" r:id="rId3" imgW="5057373" imgH="590340" progId="Paint.Picture">
                  <p:embed/>
                </p:oleObj>
              </mc:Choice>
              <mc:Fallback>
                <p:oleObj name="Imagem de bitmap" r:id="rId3" imgW="5057373" imgH="590340" progId="Paint.Pictur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03079"/>
                        <a:ext cx="822960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620" y="228600"/>
            <a:ext cx="7794380" cy="1462088"/>
          </a:xfrm>
        </p:spPr>
        <p:txBody>
          <a:bodyPr/>
          <a:lstStyle/>
          <a:p>
            <a:r>
              <a:rPr lang="pt-BR"/>
              <a:t>Etapas para o teste de bioequivalência: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1. </a:t>
            </a:r>
            <a:r>
              <a:rPr lang="pt-BR">
                <a:solidFill>
                  <a:schemeClr val="folHlink"/>
                </a:solidFill>
              </a:rPr>
              <a:t>Clínica</a:t>
            </a:r>
            <a:r>
              <a:rPr lang="pt-BR"/>
              <a:t>: os medicamentos são analisados segundo sua monografia inscrita na Farmacopéia Brasileira. A diferença de teor do fármaco deve ser inferior a 5%. </a:t>
            </a:r>
          </a:p>
          <a:p>
            <a:r>
              <a:rPr lang="pt-BR"/>
              <a:t>No mínimo 24 voluntários recebem os medicamentos em períodos alternados. O n.º de períodos é escolhido de modo a assegurar a validade estatística.</a:t>
            </a:r>
          </a:p>
          <a:p>
            <a:pPr>
              <a:buFont typeface="Wingdings" pitchFamily="2" charset="2"/>
              <a:buNone/>
            </a:pPr>
            <a:endParaRPr lang="pt-BR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Etapas para o teste de bioequivalência: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2. </a:t>
            </a:r>
            <a:r>
              <a:rPr lang="pt-BR" b="1">
                <a:solidFill>
                  <a:schemeClr val="folHlink"/>
                </a:solidFill>
              </a:rPr>
              <a:t>analítica</a:t>
            </a:r>
            <a:r>
              <a:rPr lang="pt-BR"/>
              <a:t>: estudo de estabilidade do fármaco nos líquidos biológicos. O protocolo analítico deverá conter os critérios para re-análise das amostras.</a:t>
            </a:r>
          </a:p>
          <a:p>
            <a:endParaRPr lang="pt-BR"/>
          </a:p>
          <a:p>
            <a:endParaRPr lang="pt-BR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Etapas para o teste de bioequivalência: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>
                <a:solidFill>
                  <a:schemeClr val="folHlink"/>
                </a:solidFill>
              </a:rPr>
              <a:t>estatística</a:t>
            </a:r>
            <a:r>
              <a:rPr lang="pt-BR"/>
              <a:t>: analisa-se a variância de CMAX  (concentração máxima) e ASC (área sob a curva) para avaliar os efeitos de grupo, de voluntários, de período e de tratamento. </a:t>
            </a:r>
          </a:p>
          <a:p>
            <a:endParaRPr lang="pt-BR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2321169" y="354013"/>
            <a:ext cx="583809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pt-BR" sz="2800">
                <a:solidFill>
                  <a:schemeClr val="hlink"/>
                </a:solidFill>
                <a:latin typeface="Arial" charset="0"/>
              </a:rPr>
              <a:t>Medidas da Concentração</a:t>
            </a:r>
            <a:r>
              <a:rPr lang="pt-BR" sz="2800">
                <a:latin typeface="Arial" charset="0"/>
              </a:rPr>
              <a:t>:</a:t>
            </a:r>
          </a:p>
        </p:txBody>
      </p:sp>
      <p:pic>
        <p:nvPicPr>
          <p:cNvPr id="19763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447" y="1202432"/>
            <a:ext cx="563733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764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3770314"/>
            <a:ext cx="3978519" cy="308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7643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34707" y="3778250"/>
            <a:ext cx="3840774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5105400" cy="381000"/>
          </a:xfrm>
        </p:spPr>
        <p:txBody>
          <a:bodyPr/>
          <a:lstStyle/>
          <a:p>
            <a:r>
              <a:rPr lang="pt-BR" sz="3200"/>
              <a:t>Análise dos resultados: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153744"/>
            <a:ext cx="8229600" cy="1371600"/>
          </a:xfrm>
        </p:spPr>
        <p:txBody>
          <a:bodyPr/>
          <a:lstStyle/>
          <a:p>
            <a:r>
              <a:rPr lang="pt-BR" sz="4000" dirty="0"/>
              <a:t>Concluímos que o remédio testado é equivalente ao já existente.</a:t>
            </a:r>
            <a:endParaRPr lang="pt-BR" sz="2000" dirty="0"/>
          </a:p>
        </p:txBody>
      </p:sp>
      <p:graphicFrame>
        <p:nvGraphicFramePr>
          <p:cNvPr id="92160" name="Object 2048"/>
          <p:cNvGraphicFramePr>
            <a:graphicFrameLocks noChangeAspect="1"/>
          </p:cNvGraphicFramePr>
          <p:nvPr/>
        </p:nvGraphicFramePr>
        <p:xfrm>
          <a:off x="0" y="1404938"/>
          <a:ext cx="9144000" cy="298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5" name="Imagem de bitmap" r:id="rId3" imgW="6733333" imgH="2200582" progId="Paint.Picture">
                  <p:embed/>
                </p:oleObj>
              </mc:Choice>
              <mc:Fallback>
                <p:oleObj name="Imagem de bitmap" r:id="rId3" imgW="6733333" imgH="2200582" progId="Paint.Pictur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04938"/>
                        <a:ext cx="9144000" cy="298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1" name="Object 2049"/>
          <p:cNvGraphicFramePr>
            <a:graphicFrameLocks noChangeAspect="1"/>
          </p:cNvGraphicFramePr>
          <p:nvPr/>
        </p:nvGraphicFramePr>
        <p:xfrm>
          <a:off x="2895600" y="1676400"/>
          <a:ext cx="3810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6" name="Imagem de bitmap" r:id="rId5" imgW="1800476" imgH="228571" progId="Paint.Picture">
                  <p:embed/>
                </p:oleObj>
              </mc:Choice>
              <mc:Fallback>
                <p:oleObj name="Imagem de bitmap" r:id="rId5" imgW="1800476" imgH="228571" progId="Paint.Picture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676400"/>
                        <a:ext cx="38100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2" name="Object 2050"/>
          <p:cNvGraphicFramePr>
            <a:graphicFrameLocks noChangeAspect="1"/>
          </p:cNvGraphicFramePr>
          <p:nvPr/>
        </p:nvGraphicFramePr>
        <p:xfrm>
          <a:off x="3429000" y="3276600"/>
          <a:ext cx="3810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7" name="Imagem de bitmap" r:id="rId7" imgW="1800476" imgH="228571" progId="Paint.Picture">
                  <p:embed/>
                </p:oleObj>
              </mc:Choice>
              <mc:Fallback>
                <p:oleObj name="Imagem de bitmap" r:id="rId7" imgW="1800476" imgH="228571" progId="Paint.Picture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276600"/>
                        <a:ext cx="38100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utoUpdateAnimBg="0"/>
      <p:bldP spid="3379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1524000" y="1124744"/>
          <a:ext cx="6188075" cy="427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6" name="Chart" r:id="rId5" imgW="4838700" imgH="3343275" progId="Excel.Chart.8">
                  <p:embed/>
                </p:oleObj>
              </mc:Choice>
              <mc:Fallback>
                <p:oleObj name="Chart" r:id="rId5" imgW="4838700" imgH="3343275" progId="Excel.Char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124744"/>
                        <a:ext cx="6188075" cy="427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971600" y="5517232"/>
            <a:ext cx="7256463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pt-BR" sz="1600" b="1" u="sng" dirty="0">
                <a:latin typeface="Arial" charset="0"/>
                <a:ea typeface="Times New Roman" pitchFamily="18" charset="0"/>
                <a:cs typeface="Times New Roman" pitchFamily="18" charset="0"/>
              </a:rPr>
              <a:t>Figura</a:t>
            </a:r>
            <a:r>
              <a:rPr lang="pt-BR" sz="1600" b="1" dirty="0">
                <a:latin typeface="Arial" charset="0"/>
                <a:ea typeface="Times New Roman" pitchFamily="18" charset="0"/>
                <a:cs typeface="Times New Roman" pitchFamily="18" charset="0"/>
              </a:rPr>
              <a:t> - Atividade cardíaca (</a:t>
            </a:r>
            <a:r>
              <a:rPr lang="pt-BR" sz="1600" b="1" dirty="0" err="1">
                <a:latin typeface="Arial" charset="0"/>
                <a:ea typeface="Times New Roman" pitchFamily="18" charset="0"/>
                <a:cs typeface="Times New Roman" pitchFamily="18" charset="0"/>
              </a:rPr>
              <a:t>bpm</a:t>
            </a:r>
            <a:r>
              <a:rPr lang="pt-BR" sz="1600" b="1" dirty="0">
                <a:latin typeface="Arial" charset="0"/>
                <a:ea typeface="Times New Roman" pitchFamily="18" charset="0"/>
                <a:cs typeface="Times New Roman" pitchFamily="18" charset="0"/>
              </a:rPr>
              <a:t>) nos 105 sujeitos</a:t>
            </a:r>
            <a:r>
              <a:rPr lang="pt-BR" sz="1600" dirty="0">
                <a:latin typeface="Arial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1600" b="1" dirty="0">
                <a:latin typeface="Arial" charset="0"/>
                <a:ea typeface="Times New Roman" pitchFamily="18" charset="0"/>
                <a:cs typeface="Times New Roman" pitchFamily="18" charset="0"/>
              </a:rPr>
              <a:t>durante a observação </a:t>
            </a:r>
          </a:p>
          <a:p>
            <a:pPr eaLnBrk="0" hangingPunct="0"/>
            <a:r>
              <a:rPr lang="pt-BR" sz="1600" b="1" dirty="0">
                <a:latin typeface="Arial" charset="0"/>
                <a:ea typeface="Times New Roman" pitchFamily="18" charset="0"/>
                <a:cs typeface="Times New Roman" pitchFamily="18" charset="0"/>
              </a:rPr>
              <a:t>das figuras neutras, agradáveis e desagradáveis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09" name="Rectangle 141"/>
          <p:cNvSpPr>
            <a:spLocks noChangeArrowheads="1"/>
          </p:cNvSpPr>
          <p:nvPr/>
        </p:nvSpPr>
        <p:spPr bwMode="auto">
          <a:xfrm>
            <a:off x="1331640" y="1268760"/>
            <a:ext cx="663835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pt-BR" sz="1600" b="1" dirty="0" smtClean="0">
                <a:latin typeface="Arial" charset="0"/>
                <a:ea typeface="Times New Roman" pitchFamily="18" charset="0"/>
                <a:cs typeface="Times New Roman" pitchFamily="18" charset="0"/>
              </a:rPr>
              <a:t>Sobrevida </a:t>
            </a:r>
            <a:r>
              <a:rPr lang="pt-BR" sz="1600" b="1" dirty="0">
                <a:latin typeface="Arial" charset="0"/>
                <a:ea typeface="Times New Roman" pitchFamily="18" charset="0"/>
                <a:cs typeface="Times New Roman" pitchFamily="18" charset="0"/>
              </a:rPr>
              <a:t>dos pacientes dos grupos tratados e não tratados com </a:t>
            </a:r>
          </a:p>
          <a:p>
            <a:pPr eaLnBrk="0" hangingPunct="0"/>
            <a:r>
              <a:rPr lang="pt-BR" sz="1600" b="1" dirty="0">
                <a:latin typeface="Arial" charset="0"/>
                <a:ea typeface="Times New Roman" pitchFamily="18" charset="0"/>
                <a:cs typeface="Times New Roman" pitchFamily="18" charset="0"/>
              </a:rPr>
              <a:t>a nova droga ao longo de 10 anos de estudo.</a:t>
            </a:r>
          </a:p>
        </p:txBody>
      </p:sp>
      <p:grpSp>
        <p:nvGrpSpPr>
          <p:cNvPr id="143" name="Group 5"/>
          <p:cNvGrpSpPr>
            <a:grpSpLocks/>
          </p:cNvGrpSpPr>
          <p:nvPr/>
        </p:nvGrpSpPr>
        <p:grpSpPr bwMode="auto">
          <a:xfrm>
            <a:off x="1266825" y="2438400"/>
            <a:ext cx="7038975" cy="3514725"/>
            <a:chOff x="268" y="432"/>
            <a:chExt cx="4434" cy="2214"/>
          </a:xfrm>
        </p:grpSpPr>
        <p:sp>
          <p:nvSpPr>
            <p:cNvPr id="144" name="Line 6"/>
            <p:cNvSpPr>
              <a:spLocks noChangeShapeType="1"/>
            </p:cNvSpPr>
            <p:nvPr/>
          </p:nvSpPr>
          <p:spPr bwMode="auto">
            <a:xfrm>
              <a:off x="789" y="500"/>
              <a:ext cx="1" cy="17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" name="Line 7"/>
            <p:cNvSpPr>
              <a:spLocks noChangeShapeType="1"/>
            </p:cNvSpPr>
            <p:nvPr/>
          </p:nvSpPr>
          <p:spPr bwMode="auto">
            <a:xfrm>
              <a:off x="751" y="2200"/>
              <a:ext cx="3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" name="Line 8"/>
            <p:cNvSpPr>
              <a:spLocks noChangeShapeType="1"/>
            </p:cNvSpPr>
            <p:nvPr/>
          </p:nvSpPr>
          <p:spPr bwMode="auto">
            <a:xfrm>
              <a:off x="751" y="2033"/>
              <a:ext cx="3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7" name="Line 9"/>
            <p:cNvSpPr>
              <a:spLocks noChangeShapeType="1"/>
            </p:cNvSpPr>
            <p:nvPr/>
          </p:nvSpPr>
          <p:spPr bwMode="auto">
            <a:xfrm>
              <a:off x="751" y="1860"/>
              <a:ext cx="3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8" name="Line 10"/>
            <p:cNvSpPr>
              <a:spLocks noChangeShapeType="1"/>
            </p:cNvSpPr>
            <p:nvPr/>
          </p:nvSpPr>
          <p:spPr bwMode="auto">
            <a:xfrm>
              <a:off x="751" y="1693"/>
              <a:ext cx="3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9" name="Line 11"/>
            <p:cNvSpPr>
              <a:spLocks noChangeShapeType="1"/>
            </p:cNvSpPr>
            <p:nvPr/>
          </p:nvSpPr>
          <p:spPr bwMode="auto">
            <a:xfrm>
              <a:off x="751" y="1520"/>
              <a:ext cx="3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0" name="Line 12"/>
            <p:cNvSpPr>
              <a:spLocks noChangeShapeType="1"/>
            </p:cNvSpPr>
            <p:nvPr/>
          </p:nvSpPr>
          <p:spPr bwMode="auto">
            <a:xfrm>
              <a:off x="751" y="1353"/>
              <a:ext cx="3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1" name="Line 13"/>
            <p:cNvSpPr>
              <a:spLocks noChangeShapeType="1"/>
            </p:cNvSpPr>
            <p:nvPr/>
          </p:nvSpPr>
          <p:spPr bwMode="auto">
            <a:xfrm>
              <a:off x="751" y="1180"/>
              <a:ext cx="3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2" name="Line 14"/>
            <p:cNvSpPr>
              <a:spLocks noChangeShapeType="1"/>
            </p:cNvSpPr>
            <p:nvPr/>
          </p:nvSpPr>
          <p:spPr bwMode="auto">
            <a:xfrm>
              <a:off x="751" y="1013"/>
              <a:ext cx="3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3" name="Line 15"/>
            <p:cNvSpPr>
              <a:spLocks noChangeShapeType="1"/>
            </p:cNvSpPr>
            <p:nvPr/>
          </p:nvSpPr>
          <p:spPr bwMode="auto">
            <a:xfrm>
              <a:off x="751" y="840"/>
              <a:ext cx="3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" name="Line 16"/>
            <p:cNvSpPr>
              <a:spLocks noChangeShapeType="1"/>
            </p:cNvSpPr>
            <p:nvPr/>
          </p:nvSpPr>
          <p:spPr bwMode="auto">
            <a:xfrm>
              <a:off x="751" y="673"/>
              <a:ext cx="3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5" name="Line 17"/>
            <p:cNvSpPr>
              <a:spLocks noChangeShapeType="1"/>
            </p:cNvSpPr>
            <p:nvPr/>
          </p:nvSpPr>
          <p:spPr bwMode="auto">
            <a:xfrm>
              <a:off x="751" y="500"/>
              <a:ext cx="3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6" name="Line 18"/>
            <p:cNvSpPr>
              <a:spLocks noChangeShapeType="1"/>
            </p:cNvSpPr>
            <p:nvPr/>
          </p:nvSpPr>
          <p:spPr bwMode="auto">
            <a:xfrm>
              <a:off x="789" y="2200"/>
              <a:ext cx="39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7" name="Line 19"/>
            <p:cNvSpPr>
              <a:spLocks noChangeShapeType="1"/>
            </p:cNvSpPr>
            <p:nvPr/>
          </p:nvSpPr>
          <p:spPr bwMode="auto">
            <a:xfrm flipV="1">
              <a:off x="789" y="2200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8" name="Line 20"/>
            <p:cNvSpPr>
              <a:spLocks noChangeShapeType="1"/>
            </p:cNvSpPr>
            <p:nvPr/>
          </p:nvSpPr>
          <p:spPr bwMode="auto">
            <a:xfrm flipV="1">
              <a:off x="1499" y="2200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9" name="Line 21"/>
            <p:cNvSpPr>
              <a:spLocks noChangeShapeType="1"/>
            </p:cNvSpPr>
            <p:nvPr/>
          </p:nvSpPr>
          <p:spPr bwMode="auto">
            <a:xfrm flipV="1">
              <a:off x="2209" y="2200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0" name="Line 22"/>
            <p:cNvSpPr>
              <a:spLocks noChangeShapeType="1"/>
            </p:cNvSpPr>
            <p:nvPr/>
          </p:nvSpPr>
          <p:spPr bwMode="auto">
            <a:xfrm flipV="1">
              <a:off x="2927" y="2200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1" name="Line 23"/>
            <p:cNvSpPr>
              <a:spLocks noChangeShapeType="1"/>
            </p:cNvSpPr>
            <p:nvPr/>
          </p:nvSpPr>
          <p:spPr bwMode="auto">
            <a:xfrm flipV="1">
              <a:off x="3637" y="2200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2" name="Line 24"/>
            <p:cNvSpPr>
              <a:spLocks noChangeShapeType="1"/>
            </p:cNvSpPr>
            <p:nvPr/>
          </p:nvSpPr>
          <p:spPr bwMode="auto">
            <a:xfrm flipV="1">
              <a:off x="4347" y="2200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3" name="Rectangle 25"/>
            <p:cNvSpPr>
              <a:spLocks noChangeArrowheads="1"/>
            </p:cNvSpPr>
            <p:nvPr/>
          </p:nvSpPr>
          <p:spPr bwMode="auto">
            <a:xfrm>
              <a:off x="789" y="492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4" name="Rectangle 26"/>
            <p:cNvSpPr>
              <a:spLocks noChangeArrowheads="1"/>
            </p:cNvSpPr>
            <p:nvPr/>
          </p:nvSpPr>
          <p:spPr bwMode="auto">
            <a:xfrm>
              <a:off x="834" y="492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5" name="Rectangle 27"/>
            <p:cNvSpPr>
              <a:spLocks noChangeArrowheads="1"/>
            </p:cNvSpPr>
            <p:nvPr/>
          </p:nvSpPr>
          <p:spPr bwMode="auto">
            <a:xfrm>
              <a:off x="880" y="492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6" name="Rectangle 28"/>
            <p:cNvSpPr>
              <a:spLocks noChangeArrowheads="1"/>
            </p:cNvSpPr>
            <p:nvPr/>
          </p:nvSpPr>
          <p:spPr bwMode="auto">
            <a:xfrm>
              <a:off x="925" y="492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7" name="Rectangle 29"/>
            <p:cNvSpPr>
              <a:spLocks noChangeArrowheads="1"/>
            </p:cNvSpPr>
            <p:nvPr/>
          </p:nvSpPr>
          <p:spPr bwMode="auto">
            <a:xfrm>
              <a:off x="970" y="492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8" name="Rectangle 30"/>
            <p:cNvSpPr>
              <a:spLocks noChangeArrowheads="1"/>
            </p:cNvSpPr>
            <p:nvPr/>
          </p:nvSpPr>
          <p:spPr bwMode="auto">
            <a:xfrm>
              <a:off x="1016" y="492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9" name="Rectangle 31"/>
            <p:cNvSpPr>
              <a:spLocks noChangeArrowheads="1"/>
            </p:cNvSpPr>
            <p:nvPr/>
          </p:nvSpPr>
          <p:spPr bwMode="auto">
            <a:xfrm>
              <a:off x="1061" y="492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0" name="Rectangle 32"/>
            <p:cNvSpPr>
              <a:spLocks noChangeArrowheads="1"/>
            </p:cNvSpPr>
            <p:nvPr/>
          </p:nvSpPr>
          <p:spPr bwMode="auto">
            <a:xfrm>
              <a:off x="1106" y="492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1" name="Rectangle 33"/>
            <p:cNvSpPr>
              <a:spLocks noChangeArrowheads="1"/>
            </p:cNvSpPr>
            <p:nvPr/>
          </p:nvSpPr>
          <p:spPr bwMode="auto">
            <a:xfrm>
              <a:off x="1152" y="492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2" name="Rectangle 34"/>
            <p:cNvSpPr>
              <a:spLocks noChangeArrowheads="1"/>
            </p:cNvSpPr>
            <p:nvPr/>
          </p:nvSpPr>
          <p:spPr bwMode="auto">
            <a:xfrm>
              <a:off x="1197" y="492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3" name="Rectangle 35"/>
            <p:cNvSpPr>
              <a:spLocks noChangeArrowheads="1"/>
            </p:cNvSpPr>
            <p:nvPr/>
          </p:nvSpPr>
          <p:spPr bwMode="auto">
            <a:xfrm>
              <a:off x="1242" y="492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4" name="Rectangle 36"/>
            <p:cNvSpPr>
              <a:spLocks noChangeArrowheads="1"/>
            </p:cNvSpPr>
            <p:nvPr/>
          </p:nvSpPr>
          <p:spPr bwMode="auto">
            <a:xfrm>
              <a:off x="1288" y="492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" name="Rectangle 37"/>
            <p:cNvSpPr>
              <a:spLocks noChangeArrowheads="1"/>
            </p:cNvSpPr>
            <p:nvPr/>
          </p:nvSpPr>
          <p:spPr bwMode="auto">
            <a:xfrm>
              <a:off x="1333" y="492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6" name="Rectangle 38"/>
            <p:cNvSpPr>
              <a:spLocks noChangeArrowheads="1"/>
            </p:cNvSpPr>
            <p:nvPr/>
          </p:nvSpPr>
          <p:spPr bwMode="auto">
            <a:xfrm>
              <a:off x="1378" y="492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7" name="Rectangle 39"/>
            <p:cNvSpPr>
              <a:spLocks noChangeArrowheads="1"/>
            </p:cNvSpPr>
            <p:nvPr/>
          </p:nvSpPr>
          <p:spPr bwMode="auto">
            <a:xfrm>
              <a:off x="1416" y="507"/>
              <a:ext cx="8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8" name="Rectangle 40"/>
            <p:cNvSpPr>
              <a:spLocks noChangeArrowheads="1"/>
            </p:cNvSpPr>
            <p:nvPr/>
          </p:nvSpPr>
          <p:spPr bwMode="auto">
            <a:xfrm>
              <a:off x="1416" y="552"/>
              <a:ext cx="8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9" name="Rectangle 41"/>
            <p:cNvSpPr>
              <a:spLocks noChangeArrowheads="1"/>
            </p:cNvSpPr>
            <p:nvPr/>
          </p:nvSpPr>
          <p:spPr bwMode="auto">
            <a:xfrm>
              <a:off x="1431" y="575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80" name="Rectangle 42"/>
            <p:cNvSpPr>
              <a:spLocks noChangeArrowheads="1"/>
            </p:cNvSpPr>
            <p:nvPr/>
          </p:nvSpPr>
          <p:spPr bwMode="auto">
            <a:xfrm>
              <a:off x="1477" y="575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81" name="Rectangle 43"/>
            <p:cNvSpPr>
              <a:spLocks noChangeArrowheads="1"/>
            </p:cNvSpPr>
            <p:nvPr/>
          </p:nvSpPr>
          <p:spPr bwMode="auto">
            <a:xfrm>
              <a:off x="1522" y="575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82" name="Rectangle 44"/>
            <p:cNvSpPr>
              <a:spLocks noChangeArrowheads="1"/>
            </p:cNvSpPr>
            <p:nvPr/>
          </p:nvSpPr>
          <p:spPr bwMode="auto">
            <a:xfrm>
              <a:off x="1567" y="575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83" name="Rectangle 45"/>
            <p:cNvSpPr>
              <a:spLocks noChangeArrowheads="1"/>
            </p:cNvSpPr>
            <p:nvPr/>
          </p:nvSpPr>
          <p:spPr bwMode="auto">
            <a:xfrm>
              <a:off x="1612" y="575"/>
              <a:ext cx="16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84" name="Rectangle 46"/>
            <p:cNvSpPr>
              <a:spLocks noChangeArrowheads="1"/>
            </p:cNvSpPr>
            <p:nvPr/>
          </p:nvSpPr>
          <p:spPr bwMode="auto">
            <a:xfrm>
              <a:off x="1658" y="575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85" name="Rectangle 47"/>
            <p:cNvSpPr>
              <a:spLocks noChangeArrowheads="1"/>
            </p:cNvSpPr>
            <p:nvPr/>
          </p:nvSpPr>
          <p:spPr bwMode="auto">
            <a:xfrm>
              <a:off x="1680" y="605"/>
              <a:ext cx="8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86" name="Rectangle 48"/>
            <p:cNvSpPr>
              <a:spLocks noChangeArrowheads="1"/>
            </p:cNvSpPr>
            <p:nvPr/>
          </p:nvSpPr>
          <p:spPr bwMode="auto">
            <a:xfrm>
              <a:off x="1680" y="65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87" name="Rectangle 49"/>
            <p:cNvSpPr>
              <a:spLocks noChangeArrowheads="1"/>
            </p:cNvSpPr>
            <p:nvPr/>
          </p:nvSpPr>
          <p:spPr bwMode="auto">
            <a:xfrm>
              <a:off x="1680" y="65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88" name="Rectangle 50"/>
            <p:cNvSpPr>
              <a:spLocks noChangeArrowheads="1"/>
            </p:cNvSpPr>
            <p:nvPr/>
          </p:nvSpPr>
          <p:spPr bwMode="auto">
            <a:xfrm>
              <a:off x="1718" y="651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89" name="Rectangle 51"/>
            <p:cNvSpPr>
              <a:spLocks noChangeArrowheads="1"/>
            </p:cNvSpPr>
            <p:nvPr/>
          </p:nvSpPr>
          <p:spPr bwMode="auto">
            <a:xfrm>
              <a:off x="1764" y="651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0" name="Rectangle 52"/>
            <p:cNvSpPr>
              <a:spLocks noChangeArrowheads="1"/>
            </p:cNvSpPr>
            <p:nvPr/>
          </p:nvSpPr>
          <p:spPr bwMode="auto">
            <a:xfrm>
              <a:off x="1771" y="658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1" name="Rectangle 53"/>
            <p:cNvSpPr>
              <a:spLocks noChangeArrowheads="1"/>
            </p:cNvSpPr>
            <p:nvPr/>
          </p:nvSpPr>
          <p:spPr bwMode="auto">
            <a:xfrm>
              <a:off x="1771" y="696"/>
              <a:ext cx="8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2" name="Rectangle 54"/>
            <p:cNvSpPr>
              <a:spLocks noChangeArrowheads="1"/>
            </p:cNvSpPr>
            <p:nvPr/>
          </p:nvSpPr>
          <p:spPr bwMode="auto">
            <a:xfrm>
              <a:off x="1771" y="734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3" name="Rectangle 55"/>
            <p:cNvSpPr>
              <a:spLocks noChangeArrowheads="1"/>
            </p:cNvSpPr>
            <p:nvPr/>
          </p:nvSpPr>
          <p:spPr bwMode="auto">
            <a:xfrm>
              <a:off x="1816" y="734"/>
              <a:ext cx="16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" name="Rectangle 56"/>
            <p:cNvSpPr>
              <a:spLocks noChangeArrowheads="1"/>
            </p:cNvSpPr>
            <p:nvPr/>
          </p:nvSpPr>
          <p:spPr bwMode="auto">
            <a:xfrm>
              <a:off x="1862" y="734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5" name="Rectangle 57"/>
            <p:cNvSpPr>
              <a:spLocks noChangeArrowheads="1"/>
            </p:cNvSpPr>
            <p:nvPr/>
          </p:nvSpPr>
          <p:spPr bwMode="auto">
            <a:xfrm>
              <a:off x="1907" y="734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6" name="Rectangle 58"/>
            <p:cNvSpPr>
              <a:spLocks noChangeArrowheads="1"/>
            </p:cNvSpPr>
            <p:nvPr/>
          </p:nvSpPr>
          <p:spPr bwMode="auto">
            <a:xfrm>
              <a:off x="1952" y="734"/>
              <a:ext cx="16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7" name="Rectangle 59"/>
            <p:cNvSpPr>
              <a:spLocks noChangeArrowheads="1"/>
            </p:cNvSpPr>
            <p:nvPr/>
          </p:nvSpPr>
          <p:spPr bwMode="auto">
            <a:xfrm>
              <a:off x="1975" y="764"/>
              <a:ext cx="8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8" name="Rectangle 60"/>
            <p:cNvSpPr>
              <a:spLocks noChangeArrowheads="1"/>
            </p:cNvSpPr>
            <p:nvPr/>
          </p:nvSpPr>
          <p:spPr bwMode="auto">
            <a:xfrm>
              <a:off x="1975" y="809"/>
              <a:ext cx="8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9" name="Rectangle 61"/>
            <p:cNvSpPr>
              <a:spLocks noChangeArrowheads="1"/>
            </p:cNvSpPr>
            <p:nvPr/>
          </p:nvSpPr>
          <p:spPr bwMode="auto">
            <a:xfrm>
              <a:off x="2005" y="817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0" name="Rectangle 62"/>
            <p:cNvSpPr>
              <a:spLocks noChangeArrowheads="1"/>
            </p:cNvSpPr>
            <p:nvPr/>
          </p:nvSpPr>
          <p:spPr bwMode="auto">
            <a:xfrm>
              <a:off x="2051" y="817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1" name="Rectangle 63"/>
            <p:cNvSpPr>
              <a:spLocks noChangeArrowheads="1"/>
            </p:cNvSpPr>
            <p:nvPr/>
          </p:nvSpPr>
          <p:spPr bwMode="auto">
            <a:xfrm>
              <a:off x="2096" y="824"/>
              <a:ext cx="8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2" name="Rectangle 64"/>
            <p:cNvSpPr>
              <a:spLocks noChangeArrowheads="1"/>
            </p:cNvSpPr>
            <p:nvPr/>
          </p:nvSpPr>
          <p:spPr bwMode="auto">
            <a:xfrm>
              <a:off x="2096" y="870"/>
              <a:ext cx="8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3" name="Rectangle 65"/>
            <p:cNvSpPr>
              <a:spLocks noChangeArrowheads="1"/>
            </p:cNvSpPr>
            <p:nvPr/>
          </p:nvSpPr>
          <p:spPr bwMode="auto">
            <a:xfrm>
              <a:off x="2104" y="900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4" name="Rectangle 66"/>
            <p:cNvSpPr>
              <a:spLocks noChangeArrowheads="1"/>
            </p:cNvSpPr>
            <p:nvPr/>
          </p:nvSpPr>
          <p:spPr bwMode="auto">
            <a:xfrm>
              <a:off x="2149" y="900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5" name="Rectangle 67"/>
            <p:cNvSpPr>
              <a:spLocks noChangeArrowheads="1"/>
            </p:cNvSpPr>
            <p:nvPr/>
          </p:nvSpPr>
          <p:spPr bwMode="auto">
            <a:xfrm>
              <a:off x="2194" y="900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6" name="Rectangle 68"/>
            <p:cNvSpPr>
              <a:spLocks noChangeArrowheads="1"/>
            </p:cNvSpPr>
            <p:nvPr/>
          </p:nvSpPr>
          <p:spPr bwMode="auto">
            <a:xfrm>
              <a:off x="2240" y="900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7" name="Rectangle 69"/>
            <p:cNvSpPr>
              <a:spLocks noChangeArrowheads="1"/>
            </p:cNvSpPr>
            <p:nvPr/>
          </p:nvSpPr>
          <p:spPr bwMode="auto">
            <a:xfrm>
              <a:off x="2285" y="900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8" name="Rectangle 70"/>
            <p:cNvSpPr>
              <a:spLocks noChangeArrowheads="1"/>
            </p:cNvSpPr>
            <p:nvPr/>
          </p:nvSpPr>
          <p:spPr bwMode="auto">
            <a:xfrm>
              <a:off x="2330" y="900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9" name="Rectangle 71"/>
            <p:cNvSpPr>
              <a:spLocks noChangeArrowheads="1"/>
            </p:cNvSpPr>
            <p:nvPr/>
          </p:nvSpPr>
          <p:spPr bwMode="auto">
            <a:xfrm>
              <a:off x="2376" y="900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10" name="Rectangle 72"/>
            <p:cNvSpPr>
              <a:spLocks noChangeArrowheads="1"/>
            </p:cNvSpPr>
            <p:nvPr/>
          </p:nvSpPr>
          <p:spPr bwMode="auto">
            <a:xfrm>
              <a:off x="2421" y="900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11" name="Rectangle 73"/>
            <p:cNvSpPr>
              <a:spLocks noChangeArrowheads="1"/>
            </p:cNvSpPr>
            <p:nvPr/>
          </p:nvSpPr>
          <p:spPr bwMode="auto">
            <a:xfrm>
              <a:off x="2466" y="900"/>
              <a:ext cx="1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12" name="Rectangle 74"/>
            <p:cNvSpPr>
              <a:spLocks noChangeArrowheads="1"/>
            </p:cNvSpPr>
            <p:nvPr/>
          </p:nvSpPr>
          <p:spPr bwMode="auto">
            <a:xfrm>
              <a:off x="2481" y="938"/>
              <a:ext cx="8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13" name="Rectangle 75"/>
            <p:cNvSpPr>
              <a:spLocks noChangeArrowheads="1"/>
            </p:cNvSpPr>
            <p:nvPr/>
          </p:nvSpPr>
          <p:spPr bwMode="auto">
            <a:xfrm>
              <a:off x="2481" y="976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14" name="Rectangle 76"/>
            <p:cNvSpPr>
              <a:spLocks noChangeArrowheads="1"/>
            </p:cNvSpPr>
            <p:nvPr/>
          </p:nvSpPr>
          <p:spPr bwMode="auto">
            <a:xfrm>
              <a:off x="2527" y="976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15" name="Rectangle 77"/>
            <p:cNvSpPr>
              <a:spLocks noChangeArrowheads="1"/>
            </p:cNvSpPr>
            <p:nvPr/>
          </p:nvSpPr>
          <p:spPr bwMode="auto">
            <a:xfrm>
              <a:off x="2572" y="983"/>
              <a:ext cx="7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16" name="Rectangle 78"/>
            <p:cNvSpPr>
              <a:spLocks noChangeArrowheads="1"/>
            </p:cNvSpPr>
            <p:nvPr/>
          </p:nvSpPr>
          <p:spPr bwMode="auto">
            <a:xfrm>
              <a:off x="2572" y="1028"/>
              <a:ext cx="7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17" name="Rectangle 79"/>
            <p:cNvSpPr>
              <a:spLocks noChangeArrowheads="1"/>
            </p:cNvSpPr>
            <p:nvPr/>
          </p:nvSpPr>
          <p:spPr bwMode="auto">
            <a:xfrm>
              <a:off x="2579" y="1059"/>
              <a:ext cx="16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18" name="Rectangle 80"/>
            <p:cNvSpPr>
              <a:spLocks noChangeArrowheads="1"/>
            </p:cNvSpPr>
            <p:nvPr/>
          </p:nvSpPr>
          <p:spPr bwMode="auto">
            <a:xfrm>
              <a:off x="2625" y="1059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19" name="Rectangle 81"/>
            <p:cNvSpPr>
              <a:spLocks noChangeArrowheads="1"/>
            </p:cNvSpPr>
            <p:nvPr/>
          </p:nvSpPr>
          <p:spPr bwMode="auto">
            <a:xfrm>
              <a:off x="2670" y="1059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20" name="Rectangle 82"/>
            <p:cNvSpPr>
              <a:spLocks noChangeArrowheads="1"/>
            </p:cNvSpPr>
            <p:nvPr/>
          </p:nvSpPr>
          <p:spPr bwMode="auto">
            <a:xfrm>
              <a:off x="2715" y="1066"/>
              <a:ext cx="8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21" name="Rectangle 83"/>
            <p:cNvSpPr>
              <a:spLocks noChangeArrowheads="1"/>
            </p:cNvSpPr>
            <p:nvPr/>
          </p:nvSpPr>
          <p:spPr bwMode="auto">
            <a:xfrm>
              <a:off x="2715" y="1112"/>
              <a:ext cx="8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22" name="Rectangle 84"/>
            <p:cNvSpPr>
              <a:spLocks noChangeArrowheads="1"/>
            </p:cNvSpPr>
            <p:nvPr/>
          </p:nvSpPr>
          <p:spPr bwMode="auto">
            <a:xfrm>
              <a:off x="2723" y="1142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23" name="Rectangle 85"/>
            <p:cNvSpPr>
              <a:spLocks noChangeArrowheads="1"/>
            </p:cNvSpPr>
            <p:nvPr/>
          </p:nvSpPr>
          <p:spPr bwMode="auto">
            <a:xfrm>
              <a:off x="2768" y="1142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24" name="Rectangle 86"/>
            <p:cNvSpPr>
              <a:spLocks noChangeArrowheads="1"/>
            </p:cNvSpPr>
            <p:nvPr/>
          </p:nvSpPr>
          <p:spPr bwMode="auto">
            <a:xfrm>
              <a:off x="2814" y="1142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25" name="Rectangle 87"/>
            <p:cNvSpPr>
              <a:spLocks noChangeArrowheads="1"/>
            </p:cNvSpPr>
            <p:nvPr/>
          </p:nvSpPr>
          <p:spPr bwMode="auto">
            <a:xfrm>
              <a:off x="2859" y="1142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26" name="Rectangle 88"/>
            <p:cNvSpPr>
              <a:spLocks noChangeArrowheads="1"/>
            </p:cNvSpPr>
            <p:nvPr/>
          </p:nvSpPr>
          <p:spPr bwMode="auto">
            <a:xfrm>
              <a:off x="2904" y="1142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27" name="Rectangle 89"/>
            <p:cNvSpPr>
              <a:spLocks noChangeArrowheads="1"/>
            </p:cNvSpPr>
            <p:nvPr/>
          </p:nvSpPr>
          <p:spPr bwMode="auto">
            <a:xfrm>
              <a:off x="2950" y="1142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28" name="Rectangle 90"/>
            <p:cNvSpPr>
              <a:spLocks noChangeArrowheads="1"/>
            </p:cNvSpPr>
            <p:nvPr/>
          </p:nvSpPr>
          <p:spPr bwMode="auto">
            <a:xfrm>
              <a:off x="2957" y="1149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29" name="Rectangle 91"/>
            <p:cNvSpPr>
              <a:spLocks noChangeArrowheads="1"/>
            </p:cNvSpPr>
            <p:nvPr/>
          </p:nvSpPr>
          <p:spPr bwMode="auto">
            <a:xfrm>
              <a:off x="2957" y="1187"/>
              <a:ext cx="8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0" name="Rectangle 92"/>
            <p:cNvSpPr>
              <a:spLocks noChangeArrowheads="1"/>
            </p:cNvSpPr>
            <p:nvPr/>
          </p:nvSpPr>
          <p:spPr bwMode="auto">
            <a:xfrm>
              <a:off x="2957" y="1225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1" name="Rectangle 93"/>
            <p:cNvSpPr>
              <a:spLocks noChangeArrowheads="1"/>
            </p:cNvSpPr>
            <p:nvPr/>
          </p:nvSpPr>
          <p:spPr bwMode="auto">
            <a:xfrm>
              <a:off x="3003" y="1225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2" name="Rectangle 94"/>
            <p:cNvSpPr>
              <a:spLocks noChangeArrowheads="1"/>
            </p:cNvSpPr>
            <p:nvPr/>
          </p:nvSpPr>
          <p:spPr bwMode="auto">
            <a:xfrm>
              <a:off x="3048" y="1225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3" name="Rectangle 95"/>
            <p:cNvSpPr>
              <a:spLocks noChangeArrowheads="1"/>
            </p:cNvSpPr>
            <p:nvPr/>
          </p:nvSpPr>
          <p:spPr bwMode="auto">
            <a:xfrm>
              <a:off x="3093" y="1225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4" name="Rectangle 96"/>
            <p:cNvSpPr>
              <a:spLocks noChangeArrowheads="1"/>
            </p:cNvSpPr>
            <p:nvPr/>
          </p:nvSpPr>
          <p:spPr bwMode="auto">
            <a:xfrm>
              <a:off x="3139" y="1225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" name="Rectangle 97"/>
            <p:cNvSpPr>
              <a:spLocks noChangeArrowheads="1"/>
            </p:cNvSpPr>
            <p:nvPr/>
          </p:nvSpPr>
          <p:spPr bwMode="auto">
            <a:xfrm>
              <a:off x="3184" y="1225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" name="Rectangle 98"/>
            <p:cNvSpPr>
              <a:spLocks noChangeArrowheads="1"/>
            </p:cNvSpPr>
            <p:nvPr/>
          </p:nvSpPr>
          <p:spPr bwMode="auto">
            <a:xfrm>
              <a:off x="3229" y="1225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7" name="Rectangle 99"/>
            <p:cNvSpPr>
              <a:spLocks noChangeArrowheads="1"/>
            </p:cNvSpPr>
            <p:nvPr/>
          </p:nvSpPr>
          <p:spPr bwMode="auto">
            <a:xfrm>
              <a:off x="3252" y="1255"/>
              <a:ext cx="7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8" name="Rectangle 100"/>
            <p:cNvSpPr>
              <a:spLocks noChangeArrowheads="1"/>
            </p:cNvSpPr>
            <p:nvPr/>
          </p:nvSpPr>
          <p:spPr bwMode="auto">
            <a:xfrm>
              <a:off x="3252" y="1300"/>
              <a:ext cx="7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9" name="Rectangle 101"/>
            <p:cNvSpPr>
              <a:spLocks noChangeArrowheads="1"/>
            </p:cNvSpPr>
            <p:nvPr/>
          </p:nvSpPr>
          <p:spPr bwMode="auto">
            <a:xfrm>
              <a:off x="3252" y="1346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40" name="Rectangle 102"/>
            <p:cNvSpPr>
              <a:spLocks noChangeArrowheads="1"/>
            </p:cNvSpPr>
            <p:nvPr/>
          </p:nvSpPr>
          <p:spPr bwMode="auto">
            <a:xfrm>
              <a:off x="3252" y="1346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41" name="Rectangle 103"/>
            <p:cNvSpPr>
              <a:spLocks noChangeArrowheads="1"/>
            </p:cNvSpPr>
            <p:nvPr/>
          </p:nvSpPr>
          <p:spPr bwMode="auto">
            <a:xfrm>
              <a:off x="3290" y="1346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42" name="Rectangle 104"/>
            <p:cNvSpPr>
              <a:spLocks noChangeArrowheads="1"/>
            </p:cNvSpPr>
            <p:nvPr/>
          </p:nvSpPr>
          <p:spPr bwMode="auto">
            <a:xfrm>
              <a:off x="3335" y="1346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43" name="Rectangle 105"/>
            <p:cNvSpPr>
              <a:spLocks noChangeArrowheads="1"/>
            </p:cNvSpPr>
            <p:nvPr/>
          </p:nvSpPr>
          <p:spPr bwMode="auto">
            <a:xfrm>
              <a:off x="3380" y="1346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44" name="Rectangle 106"/>
            <p:cNvSpPr>
              <a:spLocks noChangeArrowheads="1"/>
            </p:cNvSpPr>
            <p:nvPr/>
          </p:nvSpPr>
          <p:spPr bwMode="auto">
            <a:xfrm>
              <a:off x="3426" y="1346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45" name="Rectangle 107"/>
            <p:cNvSpPr>
              <a:spLocks noChangeArrowheads="1"/>
            </p:cNvSpPr>
            <p:nvPr/>
          </p:nvSpPr>
          <p:spPr bwMode="auto">
            <a:xfrm>
              <a:off x="3471" y="1346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46" name="Rectangle 108"/>
            <p:cNvSpPr>
              <a:spLocks noChangeArrowheads="1"/>
            </p:cNvSpPr>
            <p:nvPr/>
          </p:nvSpPr>
          <p:spPr bwMode="auto">
            <a:xfrm>
              <a:off x="3516" y="1346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47" name="Rectangle 109"/>
            <p:cNvSpPr>
              <a:spLocks noChangeArrowheads="1"/>
            </p:cNvSpPr>
            <p:nvPr/>
          </p:nvSpPr>
          <p:spPr bwMode="auto">
            <a:xfrm>
              <a:off x="3562" y="1346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48" name="Rectangle 110"/>
            <p:cNvSpPr>
              <a:spLocks noChangeArrowheads="1"/>
            </p:cNvSpPr>
            <p:nvPr/>
          </p:nvSpPr>
          <p:spPr bwMode="auto">
            <a:xfrm>
              <a:off x="3607" y="1346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49" name="Rectangle 111"/>
            <p:cNvSpPr>
              <a:spLocks noChangeArrowheads="1"/>
            </p:cNvSpPr>
            <p:nvPr/>
          </p:nvSpPr>
          <p:spPr bwMode="auto">
            <a:xfrm>
              <a:off x="3637" y="1368"/>
              <a:ext cx="8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50" name="Rectangle 112"/>
            <p:cNvSpPr>
              <a:spLocks noChangeArrowheads="1"/>
            </p:cNvSpPr>
            <p:nvPr/>
          </p:nvSpPr>
          <p:spPr bwMode="auto">
            <a:xfrm>
              <a:off x="3637" y="1414"/>
              <a:ext cx="8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51" name="Rectangle 113"/>
            <p:cNvSpPr>
              <a:spLocks noChangeArrowheads="1"/>
            </p:cNvSpPr>
            <p:nvPr/>
          </p:nvSpPr>
          <p:spPr bwMode="auto">
            <a:xfrm>
              <a:off x="3637" y="1459"/>
              <a:ext cx="8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52" name="Rectangle 114"/>
            <p:cNvSpPr>
              <a:spLocks noChangeArrowheads="1"/>
            </p:cNvSpPr>
            <p:nvPr/>
          </p:nvSpPr>
          <p:spPr bwMode="auto">
            <a:xfrm>
              <a:off x="3667" y="1467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53" name="Rectangle 115"/>
            <p:cNvSpPr>
              <a:spLocks noChangeArrowheads="1"/>
            </p:cNvSpPr>
            <p:nvPr/>
          </p:nvSpPr>
          <p:spPr bwMode="auto">
            <a:xfrm>
              <a:off x="3713" y="1467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54" name="Rectangle 116"/>
            <p:cNvSpPr>
              <a:spLocks noChangeArrowheads="1"/>
            </p:cNvSpPr>
            <p:nvPr/>
          </p:nvSpPr>
          <p:spPr bwMode="auto">
            <a:xfrm>
              <a:off x="3758" y="1467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55" name="Rectangle 117"/>
            <p:cNvSpPr>
              <a:spLocks noChangeArrowheads="1"/>
            </p:cNvSpPr>
            <p:nvPr/>
          </p:nvSpPr>
          <p:spPr bwMode="auto">
            <a:xfrm>
              <a:off x="3803" y="1467"/>
              <a:ext cx="1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56" name="Freeform 118"/>
            <p:cNvSpPr>
              <a:spLocks/>
            </p:cNvSpPr>
            <p:nvPr/>
          </p:nvSpPr>
          <p:spPr bwMode="auto">
            <a:xfrm>
              <a:off x="789" y="500"/>
              <a:ext cx="3679" cy="340"/>
            </a:xfrm>
            <a:custGeom>
              <a:avLst/>
              <a:gdLst>
                <a:gd name="T0" fmla="*/ 0 w 487"/>
                <a:gd name="T1" fmla="*/ 0 h 45"/>
                <a:gd name="T2" fmla="*/ 279 w 487"/>
                <a:gd name="T3" fmla="*/ 0 h 45"/>
                <a:gd name="T4" fmla="*/ 279 w 487"/>
                <a:gd name="T5" fmla="*/ 9 h 45"/>
                <a:gd name="T6" fmla="*/ 287 w 487"/>
                <a:gd name="T7" fmla="*/ 9 h 45"/>
                <a:gd name="T8" fmla="*/ 287 w 487"/>
                <a:gd name="T9" fmla="*/ 9 h 45"/>
                <a:gd name="T10" fmla="*/ 287 w 487"/>
                <a:gd name="T11" fmla="*/ 9 h 45"/>
                <a:gd name="T12" fmla="*/ 287 w 487"/>
                <a:gd name="T13" fmla="*/ 9 h 45"/>
                <a:gd name="T14" fmla="*/ 295 w 487"/>
                <a:gd name="T15" fmla="*/ 9 h 45"/>
                <a:gd name="T16" fmla="*/ 295 w 487"/>
                <a:gd name="T17" fmla="*/ 9 h 45"/>
                <a:gd name="T18" fmla="*/ 299 w 487"/>
                <a:gd name="T19" fmla="*/ 9 h 45"/>
                <a:gd name="T20" fmla="*/ 299 w 487"/>
                <a:gd name="T21" fmla="*/ 9 h 45"/>
                <a:gd name="T22" fmla="*/ 302 w 487"/>
                <a:gd name="T23" fmla="*/ 9 h 45"/>
                <a:gd name="T24" fmla="*/ 302 w 487"/>
                <a:gd name="T25" fmla="*/ 9 h 45"/>
                <a:gd name="T26" fmla="*/ 306 w 487"/>
                <a:gd name="T27" fmla="*/ 9 h 45"/>
                <a:gd name="T28" fmla="*/ 306 w 487"/>
                <a:gd name="T29" fmla="*/ 9 h 45"/>
                <a:gd name="T30" fmla="*/ 310 w 487"/>
                <a:gd name="T31" fmla="*/ 9 h 45"/>
                <a:gd name="T32" fmla="*/ 310 w 487"/>
                <a:gd name="T33" fmla="*/ 9 h 45"/>
                <a:gd name="T34" fmla="*/ 318 w 487"/>
                <a:gd name="T35" fmla="*/ 9 h 45"/>
                <a:gd name="T36" fmla="*/ 318 w 487"/>
                <a:gd name="T37" fmla="*/ 9 h 45"/>
                <a:gd name="T38" fmla="*/ 326 w 487"/>
                <a:gd name="T39" fmla="*/ 9 h 45"/>
                <a:gd name="T40" fmla="*/ 326 w 487"/>
                <a:gd name="T41" fmla="*/ 9 h 45"/>
                <a:gd name="T42" fmla="*/ 350 w 487"/>
                <a:gd name="T43" fmla="*/ 9 h 45"/>
                <a:gd name="T44" fmla="*/ 350 w 487"/>
                <a:gd name="T45" fmla="*/ 9 h 45"/>
                <a:gd name="T46" fmla="*/ 350 w 487"/>
                <a:gd name="T47" fmla="*/ 9 h 45"/>
                <a:gd name="T48" fmla="*/ 350 w 487"/>
                <a:gd name="T49" fmla="*/ 9 h 45"/>
                <a:gd name="T50" fmla="*/ 361 w 487"/>
                <a:gd name="T51" fmla="*/ 9 h 45"/>
                <a:gd name="T52" fmla="*/ 361 w 487"/>
                <a:gd name="T53" fmla="*/ 27 h 45"/>
                <a:gd name="T54" fmla="*/ 365 w 487"/>
                <a:gd name="T55" fmla="*/ 27 h 45"/>
                <a:gd name="T56" fmla="*/ 365 w 487"/>
                <a:gd name="T57" fmla="*/ 45 h 45"/>
                <a:gd name="T58" fmla="*/ 487 w 487"/>
                <a:gd name="T59" fmla="*/ 45 h 4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87"/>
                <a:gd name="T91" fmla="*/ 0 h 45"/>
                <a:gd name="T92" fmla="*/ 487 w 487"/>
                <a:gd name="T93" fmla="*/ 45 h 4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87" h="45">
                  <a:moveTo>
                    <a:pt x="0" y="0"/>
                  </a:moveTo>
                  <a:lnTo>
                    <a:pt x="279" y="0"/>
                  </a:lnTo>
                  <a:lnTo>
                    <a:pt x="279" y="9"/>
                  </a:lnTo>
                  <a:lnTo>
                    <a:pt x="287" y="9"/>
                  </a:lnTo>
                  <a:lnTo>
                    <a:pt x="295" y="9"/>
                  </a:lnTo>
                  <a:lnTo>
                    <a:pt x="299" y="9"/>
                  </a:lnTo>
                  <a:lnTo>
                    <a:pt x="302" y="9"/>
                  </a:lnTo>
                  <a:lnTo>
                    <a:pt x="306" y="9"/>
                  </a:lnTo>
                  <a:lnTo>
                    <a:pt x="310" y="9"/>
                  </a:lnTo>
                  <a:lnTo>
                    <a:pt x="318" y="9"/>
                  </a:lnTo>
                  <a:lnTo>
                    <a:pt x="326" y="9"/>
                  </a:lnTo>
                  <a:lnTo>
                    <a:pt x="350" y="9"/>
                  </a:lnTo>
                  <a:lnTo>
                    <a:pt x="361" y="9"/>
                  </a:lnTo>
                  <a:lnTo>
                    <a:pt x="361" y="27"/>
                  </a:lnTo>
                  <a:lnTo>
                    <a:pt x="365" y="27"/>
                  </a:lnTo>
                  <a:lnTo>
                    <a:pt x="365" y="45"/>
                  </a:lnTo>
                  <a:lnTo>
                    <a:pt x="487" y="4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57" name="Rectangle 119"/>
            <p:cNvSpPr>
              <a:spLocks noChangeArrowheads="1"/>
            </p:cNvSpPr>
            <p:nvPr/>
          </p:nvSpPr>
          <p:spPr bwMode="auto">
            <a:xfrm>
              <a:off x="494" y="2132"/>
              <a:ext cx="15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</a:rPr>
                <a:t>0.0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258" name="Rectangle 120"/>
            <p:cNvSpPr>
              <a:spLocks noChangeArrowheads="1"/>
            </p:cNvSpPr>
            <p:nvPr/>
          </p:nvSpPr>
          <p:spPr bwMode="auto">
            <a:xfrm>
              <a:off x="494" y="1965"/>
              <a:ext cx="15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</a:rPr>
                <a:t>0.1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259" name="Rectangle 121"/>
            <p:cNvSpPr>
              <a:spLocks noChangeArrowheads="1"/>
            </p:cNvSpPr>
            <p:nvPr/>
          </p:nvSpPr>
          <p:spPr bwMode="auto">
            <a:xfrm>
              <a:off x="494" y="1792"/>
              <a:ext cx="15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</a:rPr>
                <a:t>0.2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260" name="Rectangle 122"/>
            <p:cNvSpPr>
              <a:spLocks noChangeArrowheads="1"/>
            </p:cNvSpPr>
            <p:nvPr/>
          </p:nvSpPr>
          <p:spPr bwMode="auto">
            <a:xfrm>
              <a:off x="494" y="1625"/>
              <a:ext cx="15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</a:rPr>
                <a:t>0.3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261" name="Rectangle 123"/>
            <p:cNvSpPr>
              <a:spLocks noChangeArrowheads="1"/>
            </p:cNvSpPr>
            <p:nvPr/>
          </p:nvSpPr>
          <p:spPr bwMode="auto">
            <a:xfrm>
              <a:off x="494" y="1452"/>
              <a:ext cx="15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</a:rPr>
                <a:t>0.4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262" name="Rectangle 124"/>
            <p:cNvSpPr>
              <a:spLocks noChangeArrowheads="1"/>
            </p:cNvSpPr>
            <p:nvPr/>
          </p:nvSpPr>
          <p:spPr bwMode="auto">
            <a:xfrm>
              <a:off x="494" y="1285"/>
              <a:ext cx="15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</a:rPr>
                <a:t>0.5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263" name="Rectangle 125"/>
            <p:cNvSpPr>
              <a:spLocks noChangeArrowheads="1"/>
            </p:cNvSpPr>
            <p:nvPr/>
          </p:nvSpPr>
          <p:spPr bwMode="auto">
            <a:xfrm>
              <a:off x="494" y="1112"/>
              <a:ext cx="15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</a:rPr>
                <a:t>0.6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264" name="Rectangle 126"/>
            <p:cNvSpPr>
              <a:spLocks noChangeArrowheads="1"/>
            </p:cNvSpPr>
            <p:nvPr/>
          </p:nvSpPr>
          <p:spPr bwMode="auto">
            <a:xfrm>
              <a:off x="494" y="945"/>
              <a:ext cx="15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</a:rPr>
                <a:t>0.7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265" name="Rectangle 127"/>
            <p:cNvSpPr>
              <a:spLocks noChangeArrowheads="1"/>
            </p:cNvSpPr>
            <p:nvPr/>
          </p:nvSpPr>
          <p:spPr bwMode="auto">
            <a:xfrm>
              <a:off x="494" y="772"/>
              <a:ext cx="15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</a:rPr>
                <a:t>0.8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266" name="Rectangle 128"/>
            <p:cNvSpPr>
              <a:spLocks noChangeArrowheads="1"/>
            </p:cNvSpPr>
            <p:nvPr/>
          </p:nvSpPr>
          <p:spPr bwMode="auto">
            <a:xfrm>
              <a:off x="494" y="605"/>
              <a:ext cx="15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</a:rPr>
                <a:t>0.9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267" name="Rectangle 129"/>
            <p:cNvSpPr>
              <a:spLocks noChangeArrowheads="1"/>
            </p:cNvSpPr>
            <p:nvPr/>
          </p:nvSpPr>
          <p:spPr bwMode="auto">
            <a:xfrm>
              <a:off x="494" y="432"/>
              <a:ext cx="15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</a:rPr>
                <a:t>1.0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268" name="Rectangle 130"/>
            <p:cNvSpPr>
              <a:spLocks noChangeArrowheads="1"/>
            </p:cNvSpPr>
            <p:nvPr/>
          </p:nvSpPr>
          <p:spPr bwMode="auto">
            <a:xfrm>
              <a:off x="751" y="2305"/>
              <a:ext cx="6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</a:rPr>
                <a:t>0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269" name="Rectangle 131"/>
            <p:cNvSpPr>
              <a:spLocks noChangeArrowheads="1"/>
            </p:cNvSpPr>
            <p:nvPr/>
          </p:nvSpPr>
          <p:spPr bwMode="auto">
            <a:xfrm>
              <a:off x="1461" y="2305"/>
              <a:ext cx="6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</a:rPr>
                <a:t>2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270" name="Rectangle 132"/>
            <p:cNvSpPr>
              <a:spLocks noChangeArrowheads="1"/>
            </p:cNvSpPr>
            <p:nvPr/>
          </p:nvSpPr>
          <p:spPr bwMode="auto">
            <a:xfrm>
              <a:off x="2172" y="2305"/>
              <a:ext cx="6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</a:rPr>
                <a:t>4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271" name="Rectangle 133"/>
            <p:cNvSpPr>
              <a:spLocks noChangeArrowheads="1"/>
            </p:cNvSpPr>
            <p:nvPr/>
          </p:nvSpPr>
          <p:spPr bwMode="auto">
            <a:xfrm>
              <a:off x="2889" y="2305"/>
              <a:ext cx="6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</a:rPr>
                <a:t>6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272" name="Rectangle 134"/>
            <p:cNvSpPr>
              <a:spLocks noChangeArrowheads="1"/>
            </p:cNvSpPr>
            <p:nvPr/>
          </p:nvSpPr>
          <p:spPr bwMode="auto">
            <a:xfrm>
              <a:off x="3599" y="2305"/>
              <a:ext cx="6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</a:rPr>
                <a:t>8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273" name="Rectangle 135"/>
            <p:cNvSpPr>
              <a:spLocks noChangeArrowheads="1"/>
            </p:cNvSpPr>
            <p:nvPr/>
          </p:nvSpPr>
          <p:spPr bwMode="auto">
            <a:xfrm>
              <a:off x="4272" y="2305"/>
              <a:ext cx="12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</a:rPr>
                <a:t>10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274" name="Rectangle 136"/>
            <p:cNvSpPr>
              <a:spLocks noChangeArrowheads="1"/>
            </p:cNvSpPr>
            <p:nvPr/>
          </p:nvSpPr>
          <p:spPr bwMode="auto">
            <a:xfrm>
              <a:off x="2141" y="2502"/>
              <a:ext cx="122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Verdana" pitchFamily="34" charset="0"/>
                </a:rPr>
                <a:t>years of follow-up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275" name="Rectangle 137"/>
            <p:cNvSpPr>
              <a:spLocks noChangeArrowheads="1"/>
            </p:cNvSpPr>
            <p:nvPr/>
          </p:nvSpPr>
          <p:spPr bwMode="auto">
            <a:xfrm rot="-5400000">
              <a:off x="-402" y="1299"/>
              <a:ext cx="148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Verdana" pitchFamily="34" charset="0"/>
                </a:rPr>
                <a:t>Probability of survival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276" name="Rectangle 138"/>
            <p:cNvSpPr>
              <a:spLocks noChangeArrowheads="1"/>
            </p:cNvSpPr>
            <p:nvPr/>
          </p:nvSpPr>
          <p:spPr bwMode="auto">
            <a:xfrm>
              <a:off x="3696" y="1536"/>
              <a:ext cx="49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latin typeface="Arial" charset="0"/>
                </a:rPr>
                <a:t>Sem droga</a:t>
              </a:r>
            </a:p>
          </p:txBody>
        </p:sp>
        <p:sp>
          <p:nvSpPr>
            <p:cNvPr id="277" name="Rectangle 139"/>
            <p:cNvSpPr>
              <a:spLocks noChangeArrowheads="1"/>
            </p:cNvSpPr>
            <p:nvPr/>
          </p:nvSpPr>
          <p:spPr bwMode="auto">
            <a:xfrm>
              <a:off x="3696" y="617"/>
              <a:ext cx="50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charset="0"/>
                </a:rPr>
                <a:t>Com droga</a:t>
              </a:r>
              <a:endParaRPr lang="en-US" sz="1200" b="1">
                <a:latin typeface="Arial" charset="0"/>
              </a:endParaRPr>
            </a:p>
          </p:txBody>
        </p:sp>
        <p:sp>
          <p:nvSpPr>
            <p:cNvPr id="278" name="Rectangle 140"/>
            <p:cNvSpPr>
              <a:spLocks noChangeArrowheads="1"/>
            </p:cNvSpPr>
            <p:nvPr/>
          </p:nvSpPr>
          <p:spPr bwMode="auto">
            <a:xfrm>
              <a:off x="3696" y="1056"/>
              <a:ext cx="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pt-BR" sz="1200" b="1"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080592"/>
            <a:ext cx="8839200" cy="4876800"/>
          </a:xfrm>
        </p:spPr>
        <p:txBody>
          <a:bodyPr/>
          <a:lstStyle/>
          <a:p>
            <a:r>
              <a:rPr lang="pt-BR" sz="3200" b="1" dirty="0"/>
              <a:t>Contexto</a:t>
            </a:r>
            <a:r>
              <a:rPr lang="pt-BR" sz="3200" dirty="0"/>
              <a:t>: uma linha de produção industrial.</a:t>
            </a:r>
            <a:br>
              <a:rPr lang="pt-BR" sz="3200" dirty="0"/>
            </a:br>
            <a:r>
              <a:rPr lang="pt-BR" sz="3200" b="1" dirty="0" smtClean="0"/>
              <a:t>Problemas</a:t>
            </a:r>
            <a:r>
              <a:rPr lang="pt-BR" sz="3200" dirty="0" smtClean="0"/>
              <a:t>:</a:t>
            </a:r>
            <a:br>
              <a:rPr lang="pt-BR" sz="3200" dirty="0" smtClean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/>
              <a:t> (1) Como o fabricante pode garantir que o processo de produção está sob controle?</a:t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/>
              <a:t>(2) Como o fabricante pode garantir que as especificações do produto estão de acordo com as indicadas na embalagem?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1268760"/>
            <a:ext cx="8229600" cy="990600"/>
          </a:xfrm>
        </p:spPr>
        <p:txBody>
          <a:bodyPr/>
          <a:lstStyle/>
          <a:p>
            <a:r>
              <a:rPr lang="pt-BR" sz="6000" dirty="0"/>
              <a:t>Controle de Qualidade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  <p:bldP spid="7782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</p:spPr>
        <p:txBody>
          <a:bodyPr/>
          <a:lstStyle/>
          <a:p>
            <a:r>
              <a:rPr lang="pt-BR" sz="2800" b="1" dirty="0"/>
              <a:t>Exemplo</a:t>
            </a:r>
            <a:r>
              <a:rPr lang="pt-BR" sz="2800" dirty="0"/>
              <a:t>: Controle de qualidade </a:t>
            </a:r>
            <a:r>
              <a:rPr lang="pt-BR" sz="2800" dirty="0" smtClean="0"/>
              <a:t>de </a:t>
            </a:r>
            <a:r>
              <a:rPr lang="pt-BR" sz="2800" dirty="0"/>
              <a:t>suco de laranja. </a:t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b="1" dirty="0" smtClean="0"/>
              <a:t>Procedimento</a:t>
            </a:r>
            <a:r>
              <a:rPr lang="pt-BR" sz="2800" dirty="0"/>
              <a:t>: </a:t>
            </a:r>
            <a:r>
              <a:rPr lang="pt-BR" sz="2800" dirty="0" smtClean="0"/>
              <a:t>sucessivas </a:t>
            </a:r>
            <a:r>
              <a:rPr lang="pt-BR" sz="2800" dirty="0"/>
              <a:t>amostras de 50 caixinhas.</a:t>
            </a:r>
          </a:p>
        </p:txBody>
      </p:sp>
      <p:sp>
        <p:nvSpPr>
          <p:cNvPr id="7885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133600"/>
            <a:ext cx="3733800" cy="381000"/>
          </a:xfrm>
        </p:spPr>
        <p:txBody>
          <a:bodyPr/>
          <a:lstStyle/>
          <a:p>
            <a:r>
              <a:rPr lang="pt-BR" sz="2800" b="1"/>
              <a:t>Gráfico de Controle</a:t>
            </a:r>
            <a:endParaRPr lang="pt-BR"/>
          </a:p>
        </p:txBody>
      </p:sp>
      <p:graphicFrame>
        <p:nvGraphicFramePr>
          <p:cNvPr id="93184" name="Object 3072"/>
          <p:cNvGraphicFramePr>
            <a:graphicFrameLocks noChangeAspect="1"/>
          </p:cNvGraphicFramePr>
          <p:nvPr/>
        </p:nvGraphicFramePr>
        <p:xfrm>
          <a:off x="1524000" y="2371725"/>
          <a:ext cx="6477000" cy="448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5" name="Planilha" r:id="rId4" imgW="8610961" imgH="5963132" progId="Excel.Sheet.8">
                  <p:embed/>
                </p:oleObj>
              </mc:Choice>
              <mc:Fallback>
                <p:oleObj name="Planilha" r:id="rId4" imgW="8610961" imgH="5963132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371725"/>
                        <a:ext cx="6477000" cy="448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5" name="Object 3073"/>
          <p:cNvGraphicFramePr>
            <a:graphicFrameLocks noChangeAspect="1"/>
          </p:cNvGraphicFramePr>
          <p:nvPr/>
        </p:nvGraphicFramePr>
        <p:xfrm>
          <a:off x="4038600" y="3581400"/>
          <a:ext cx="123825" cy="9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6" name="Imagem de bitmap" r:id="rId6" imgW="123842" imgH="95390" progId="Paint.Picture">
                  <p:embed/>
                </p:oleObj>
              </mc:Choice>
              <mc:Fallback>
                <p:oleObj name="Imagem de bitmap" r:id="rId6" imgW="123842" imgH="95390" progId="Paint.Picture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81400"/>
                        <a:ext cx="123825" cy="9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6" name="Object 3074"/>
          <p:cNvGraphicFramePr>
            <a:graphicFrameLocks noChangeAspect="1"/>
          </p:cNvGraphicFramePr>
          <p:nvPr/>
        </p:nvGraphicFramePr>
        <p:xfrm>
          <a:off x="4038600" y="3581400"/>
          <a:ext cx="123825" cy="9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7" name="Imagem de bitmap" r:id="rId8" imgW="123842" imgH="95390" progId="Paint.Picture">
                  <p:embed/>
                </p:oleObj>
              </mc:Choice>
              <mc:Fallback>
                <p:oleObj name="Imagem de bitmap" r:id="rId8" imgW="123842" imgH="95390" progId="Paint.Picture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81400"/>
                        <a:ext cx="123825" cy="9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7" name="Object 3075"/>
          <p:cNvGraphicFramePr>
            <a:graphicFrameLocks noChangeAspect="1"/>
          </p:cNvGraphicFramePr>
          <p:nvPr/>
        </p:nvGraphicFramePr>
        <p:xfrm>
          <a:off x="4038600" y="3581400"/>
          <a:ext cx="123825" cy="9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8" name="Imagem de bitmap" r:id="rId9" imgW="123842" imgH="95390" progId="Paint.Picture">
                  <p:embed/>
                </p:oleObj>
              </mc:Choice>
              <mc:Fallback>
                <p:oleObj name="Imagem de bitmap" r:id="rId9" imgW="123842" imgH="95390" progId="Paint.Picture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81400"/>
                        <a:ext cx="123825" cy="9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8" name="Object 3076"/>
          <p:cNvGraphicFramePr>
            <a:graphicFrameLocks noChangeAspect="1"/>
          </p:cNvGraphicFramePr>
          <p:nvPr/>
        </p:nvGraphicFramePr>
        <p:xfrm>
          <a:off x="5181600" y="3352800"/>
          <a:ext cx="84138" cy="8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9" name="Imagem de bitmap" r:id="rId10" imgW="85669" imgH="85669" progId="Paint.Picture">
                  <p:embed/>
                </p:oleObj>
              </mc:Choice>
              <mc:Fallback>
                <p:oleObj name="Imagem de bitmap" r:id="rId10" imgW="85669" imgH="85669" progId="Paint.Picture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352800"/>
                        <a:ext cx="84138" cy="8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3077"/>
          <p:cNvGraphicFramePr>
            <a:graphicFrameLocks noChangeAspect="1"/>
          </p:cNvGraphicFramePr>
          <p:nvPr/>
        </p:nvGraphicFramePr>
        <p:xfrm>
          <a:off x="5181600" y="3352800"/>
          <a:ext cx="84138" cy="8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0" name="Imagem de bitmap" r:id="rId12" imgW="85669" imgH="85669" progId="Paint.Picture">
                  <p:embed/>
                </p:oleObj>
              </mc:Choice>
              <mc:Fallback>
                <p:oleObj name="Imagem de bitmap" r:id="rId12" imgW="85669" imgH="85669" progId="Paint.Picture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352800"/>
                        <a:ext cx="84138" cy="8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0" name="Object 3078"/>
          <p:cNvGraphicFramePr>
            <a:graphicFrameLocks noChangeAspect="1"/>
          </p:cNvGraphicFramePr>
          <p:nvPr/>
        </p:nvGraphicFramePr>
        <p:xfrm>
          <a:off x="5181600" y="3352800"/>
          <a:ext cx="84138" cy="8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1" name="Imagem de bitmap" r:id="rId13" imgW="85669" imgH="85669" progId="Paint.Picture">
                  <p:embed/>
                </p:oleObj>
              </mc:Choice>
              <mc:Fallback>
                <p:oleObj name="Imagem de bitmap" r:id="rId13" imgW="85669" imgH="85669" progId="Paint.Picture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352800"/>
                        <a:ext cx="84138" cy="8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1" name="Object 3079"/>
          <p:cNvGraphicFramePr>
            <a:graphicFrameLocks noChangeAspect="1"/>
          </p:cNvGraphicFramePr>
          <p:nvPr/>
        </p:nvGraphicFramePr>
        <p:xfrm>
          <a:off x="4648200" y="2667000"/>
          <a:ext cx="13716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2" name="Imagem de bitmap" r:id="rId14" imgW="1390844" imgH="504762" progId="Paint.Picture">
                  <p:embed/>
                </p:oleObj>
              </mc:Choice>
              <mc:Fallback>
                <p:oleObj name="Imagem de bitmap" r:id="rId14" imgW="1390844" imgH="504762" progId="Paint.Picture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667000"/>
                        <a:ext cx="13716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2" name="Object 3080"/>
          <p:cNvGraphicFramePr>
            <a:graphicFrameLocks noChangeAspect="1"/>
          </p:cNvGraphicFramePr>
          <p:nvPr/>
        </p:nvGraphicFramePr>
        <p:xfrm>
          <a:off x="2362200" y="3352800"/>
          <a:ext cx="16573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3" name="Imagem de bitmap" r:id="rId16" imgW="1657581" imgH="285866" progId="Paint.Picture">
                  <p:embed/>
                </p:oleObj>
              </mc:Choice>
              <mc:Fallback>
                <p:oleObj name="Imagem de bitmap" r:id="rId16" imgW="1657581" imgH="285866" progId="Paint.Picture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352800"/>
                        <a:ext cx="165735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3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3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Estatística: o que é?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O primeiro uso da palavra ESTATÍSTICA parece datar de 1589 (dC) e apareceu em um trabalho do historiador </a:t>
            </a:r>
            <a:r>
              <a:rPr lang="pt-BR" dirty="0" err="1" smtClean="0"/>
              <a:t>Girolomo</a:t>
            </a:r>
            <a:r>
              <a:rPr lang="pt-BR" dirty="0" smtClean="0"/>
              <a:t> </a:t>
            </a:r>
            <a:r>
              <a:rPr lang="pt-BR" dirty="0" err="1" smtClean="0"/>
              <a:t>Ghilini</a:t>
            </a:r>
            <a:r>
              <a:rPr lang="pt-BR" dirty="0" smtClean="0"/>
              <a:t>, quando se referiu a uma “ciência civil, política, estatística e militar”. (</a:t>
            </a:r>
            <a:r>
              <a:rPr lang="pt-BR" dirty="0" err="1" smtClean="0"/>
              <a:t>Berquó</a:t>
            </a:r>
            <a:r>
              <a:rPr lang="pt-BR" dirty="0" smtClean="0"/>
              <a:t>,  1981)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As expressões “</a:t>
            </a:r>
            <a:r>
              <a:rPr lang="pt-BR" i="1" dirty="0" err="1" smtClean="0"/>
              <a:t>statistics</a:t>
            </a:r>
            <a:r>
              <a:rPr lang="pt-BR" i="1" dirty="0" smtClean="0"/>
              <a:t>”, “</a:t>
            </a:r>
            <a:r>
              <a:rPr lang="pt-BR" i="1" dirty="0" err="1" smtClean="0"/>
              <a:t>statist</a:t>
            </a:r>
            <a:r>
              <a:rPr lang="pt-BR" i="1" dirty="0" smtClean="0"/>
              <a:t>” </a:t>
            </a:r>
            <a:r>
              <a:rPr lang="pt-BR" dirty="0" smtClean="0"/>
              <a:t>e</a:t>
            </a:r>
            <a:r>
              <a:rPr lang="pt-BR" i="1" dirty="0" smtClean="0"/>
              <a:t> “</a:t>
            </a:r>
            <a:r>
              <a:rPr lang="pt-BR" i="1" dirty="0" err="1" smtClean="0"/>
              <a:t>statistical</a:t>
            </a:r>
            <a:r>
              <a:rPr lang="pt-BR" i="1" dirty="0" smtClean="0"/>
              <a:t>”</a:t>
            </a:r>
            <a:r>
              <a:rPr lang="pt-BR" dirty="0" smtClean="0"/>
              <a:t> parecem ter sido derivadas do latim </a:t>
            </a:r>
            <a:r>
              <a:rPr lang="pt-BR" i="1" dirty="0" smtClean="0"/>
              <a:t>status</a:t>
            </a:r>
            <a:r>
              <a:rPr lang="pt-BR" dirty="0" smtClean="0"/>
              <a:t> com duplo significado: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estado político; e situação das coisas.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8382000" cy="1371600"/>
          </a:xfrm>
        </p:spPr>
        <p:txBody>
          <a:bodyPr/>
          <a:lstStyle/>
          <a:p>
            <a:r>
              <a:rPr lang="pt-BR" sz="2800"/>
              <a:t>O gráfico deve ser refeito sem as duas observações fora dos padrões.</a:t>
            </a:r>
            <a:r>
              <a:rPr lang="pt-BR" sz="3200"/>
              <a:t> </a:t>
            </a:r>
            <a:br>
              <a:rPr lang="pt-BR" sz="3200"/>
            </a:br>
            <a:r>
              <a:rPr lang="pt-BR" sz="3200" b="1"/>
              <a:t>Gráfico de controle revisado</a:t>
            </a:r>
            <a:endParaRPr lang="pt-BR" b="1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943600"/>
            <a:ext cx="8305800" cy="685800"/>
          </a:xfrm>
        </p:spPr>
        <p:txBody>
          <a:bodyPr/>
          <a:lstStyle/>
          <a:p>
            <a:r>
              <a:rPr lang="pt-BR" b="1"/>
              <a:t>Conclusão: </a:t>
            </a:r>
            <a:r>
              <a:rPr lang="pt-BR"/>
              <a:t>o processo está sob controle.</a:t>
            </a:r>
          </a:p>
        </p:txBody>
      </p:sp>
      <p:graphicFrame>
        <p:nvGraphicFramePr>
          <p:cNvPr id="94208" name="Object 0"/>
          <p:cNvGraphicFramePr>
            <a:graphicFrameLocks noChangeAspect="1"/>
          </p:cNvGraphicFramePr>
          <p:nvPr/>
        </p:nvGraphicFramePr>
        <p:xfrm>
          <a:off x="1371600" y="1524000"/>
          <a:ext cx="6211888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5" name="Imagem de bitmap" r:id="rId3" imgW="6211167" imgH="4114286" progId="Paint.Picture">
                  <p:embed/>
                </p:oleObj>
              </mc:Choice>
              <mc:Fallback>
                <p:oleObj name="Imagem de bitmap" r:id="rId3" imgW="6211167" imgH="4114286" progId="Paint.Pictur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524000"/>
                        <a:ext cx="6211888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09" name="Object 1"/>
          <p:cNvGraphicFramePr>
            <a:graphicFrameLocks noChangeAspect="1"/>
          </p:cNvGraphicFramePr>
          <p:nvPr/>
        </p:nvGraphicFramePr>
        <p:xfrm>
          <a:off x="4343400" y="2743200"/>
          <a:ext cx="84138" cy="13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6" name="Imagem de bitmap" r:id="rId5" imgW="85669" imgH="133192" progId="Paint.Picture">
                  <p:embed/>
                </p:oleObj>
              </mc:Choice>
              <mc:Fallback>
                <p:oleObj name="Imagem de bitmap" r:id="rId5" imgW="85669" imgH="133192" progId="Paint.Picture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743200"/>
                        <a:ext cx="84138" cy="13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0" name="Object 2"/>
          <p:cNvGraphicFramePr>
            <a:graphicFrameLocks noChangeAspect="1"/>
          </p:cNvGraphicFramePr>
          <p:nvPr/>
        </p:nvGraphicFramePr>
        <p:xfrm>
          <a:off x="4343400" y="2743200"/>
          <a:ext cx="84138" cy="13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7" name="Imagem de bitmap" r:id="rId7" imgW="85669" imgH="133192" progId="Paint.Picture">
                  <p:embed/>
                </p:oleObj>
              </mc:Choice>
              <mc:Fallback>
                <p:oleObj name="Imagem de bitmap" r:id="rId7" imgW="85669" imgH="133192" progId="Paint.Picture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743200"/>
                        <a:ext cx="84138" cy="13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4343400" y="2743200"/>
          <a:ext cx="84138" cy="13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8" name="Imagem de bitmap" r:id="rId8" imgW="85669" imgH="133192" progId="Paint.Picture">
                  <p:embed/>
                </p:oleObj>
              </mc:Choice>
              <mc:Fallback>
                <p:oleObj name="Imagem de bitmap" r:id="rId8" imgW="85669" imgH="133192" progId="Paint.Picture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743200"/>
                        <a:ext cx="84138" cy="13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3886200" y="2479675"/>
          <a:ext cx="6858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9" name="Imagem de bitmap" r:id="rId9" imgW="980952" imgH="457143" progId="Paint.Picture">
                  <p:embed/>
                </p:oleObj>
              </mc:Choice>
              <mc:Fallback>
                <p:oleObj name="Imagem de bitmap" r:id="rId9" imgW="980952" imgH="457143" progId="Paint.Picture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479675"/>
                        <a:ext cx="6858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4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4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4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4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629816"/>
            <a:ext cx="7772400" cy="1143000"/>
          </a:xfrm>
        </p:spPr>
        <p:txBody>
          <a:bodyPr anchor="b"/>
          <a:lstStyle/>
          <a:p>
            <a:pPr eaLnBrk="1" hangingPunct="1">
              <a:defRPr/>
            </a:pPr>
            <a:r>
              <a:rPr lang="pt-BR" dirty="0" smtClean="0">
                <a:latin typeface="Arial" charset="0"/>
              </a:rPr>
              <a:t>Resumindo...</a:t>
            </a:r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266528"/>
            <a:ext cx="7772400" cy="4546848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 smtClean="0">
                <a:latin typeface="Arial" charset="0"/>
              </a:rPr>
              <a:t>A Estatística utiliza métodos matemáticos para solucionar problemas reais de tomada de decisão quando há incerteza.</a:t>
            </a:r>
          </a:p>
          <a:p>
            <a:pPr eaLnBrk="1" hangingPunct="1">
              <a:defRPr/>
            </a:pPr>
            <a:r>
              <a:rPr lang="pt-BR" dirty="0" smtClean="0">
                <a:latin typeface="Arial" charset="0"/>
              </a:rPr>
              <a:t>Em situações nas quais poderíamos contar unicamente com a sorte, temos um instrumento, que nos possibilita aumentar as chances de tomar a melhor decisão.</a:t>
            </a:r>
          </a:p>
          <a:p>
            <a:pPr eaLnBrk="1" hangingPunct="1">
              <a:defRPr/>
            </a:pPr>
            <a:r>
              <a:rPr lang="pt-BR" dirty="0" smtClean="0">
                <a:latin typeface="Arial" charset="0"/>
              </a:rPr>
              <a:t>Na prática, a Estatística pode ser empregada como ferramenta fundamental em várias outras ciências.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9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9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476672"/>
            <a:ext cx="7794380" cy="1462087"/>
          </a:xfrm>
        </p:spPr>
        <p:txBody>
          <a:bodyPr anchor="b"/>
          <a:lstStyle/>
          <a:p>
            <a:pPr eaLnBrk="1" hangingPunct="1">
              <a:defRPr/>
            </a:pPr>
            <a:r>
              <a:rPr lang="pt-BR" dirty="0" smtClean="0"/>
              <a:t>A Profissão</a:t>
            </a:r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179512" y="3645024"/>
            <a:ext cx="8434425" cy="26776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2800" dirty="0">
                <a:latin typeface="Times New Roman" pitchFamily="18" charset="0"/>
              </a:rPr>
              <a:t>O exercício profissional é fiscalizado pelos Conselhos </a:t>
            </a:r>
          </a:p>
          <a:p>
            <a:pPr eaLnBrk="0" hangingPunct="0"/>
            <a:r>
              <a:rPr lang="pt-BR" sz="2800" dirty="0">
                <a:latin typeface="Times New Roman" pitchFamily="18" charset="0"/>
              </a:rPr>
              <a:t>Regionais de Estatística (CONRE), sob a supervisão do </a:t>
            </a:r>
          </a:p>
          <a:p>
            <a:pPr eaLnBrk="0" hangingPunct="0"/>
            <a:r>
              <a:rPr lang="pt-BR" sz="2800" dirty="0">
                <a:latin typeface="Times New Roman" pitchFamily="18" charset="0"/>
              </a:rPr>
              <a:t>Conselho Federal de Estatística </a:t>
            </a:r>
          </a:p>
          <a:p>
            <a:pPr eaLnBrk="0" hangingPunct="0"/>
            <a:r>
              <a:rPr lang="pt-BR" sz="2800" dirty="0">
                <a:latin typeface="Times New Roman" pitchFamily="18" charset="0"/>
              </a:rPr>
              <a:t>(</a:t>
            </a:r>
            <a:r>
              <a:rPr lang="pt-BR" sz="2800" dirty="0" err="1">
                <a:latin typeface="Times New Roman" pitchFamily="18" charset="0"/>
              </a:rPr>
              <a:t>CONFE-www</a:t>
            </a:r>
            <a:r>
              <a:rPr lang="pt-BR" sz="2800" dirty="0">
                <a:latin typeface="Times New Roman" pitchFamily="18" charset="0"/>
              </a:rPr>
              <a:t>.confe.com.</a:t>
            </a:r>
            <a:r>
              <a:rPr lang="pt-BR" sz="2800" dirty="0" err="1">
                <a:latin typeface="Times New Roman" pitchFamily="18" charset="0"/>
              </a:rPr>
              <a:t>br</a:t>
            </a:r>
            <a:r>
              <a:rPr lang="pt-BR" sz="2800" dirty="0">
                <a:latin typeface="Times New Roman" pitchFamily="18" charset="0"/>
              </a:rPr>
              <a:t>), o qual orienta e disciplina </a:t>
            </a:r>
          </a:p>
          <a:p>
            <a:pPr eaLnBrk="0" hangingPunct="0"/>
            <a:r>
              <a:rPr lang="pt-BR" sz="2800" dirty="0">
                <a:latin typeface="Times New Roman" pitchFamily="18" charset="0"/>
              </a:rPr>
              <a:t>o exercício da profissão de Estatística.</a:t>
            </a:r>
            <a:endParaRPr lang="pt-BR" sz="2800" dirty="0">
              <a:solidFill>
                <a:srgbClr val="800080"/>
              </a:solidFill>
              <a:latin typeface="Times New Roman" pitchFamily="18" charset="0"/>
            </a:endParaRPr>
          </a:p>
          <a:p>
            <a:pPr eaLnBrk="0" hangingPunct="0"/>
            <a:endParaRPr lang="pt-BR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0711" name="Text Box 7"/>
          <p:cNvSpPr txBox="1">
            <a:spLocks noChangeArrowheads="1"/>
          </p:cNvSpPr>
          <p:nvPr/>
        </p:nvSpPr>
        <p:spPr bwMode="auto">
          <a:xfrm>
            <a:off x="122556" y="2420888"/>
            <a:ext cx="9021444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800" dirty="0">
                <a:latin typeface="Arial" charset="0"/>
              </a:rPr>
              <a:t>A profissão “</a:t>
            </a:r>
            <a:r>
              <a:rPr lang="pt-BR" sz="2800" dirty="0" err="1">
                <a:latin typeface="Arial" charset="0"/>
              </a:rPr>
              <a:t>Estastístico</a:t>
            </a:r>
            <a:r>
              <a:rPr lang="pt-BR" sz="2800" dirty="0">
                <a:latin typeface="Arial" charset="0"/>
              </a:rPr>
              <a:t>” é regulamentada pelo </a:t>
            </a:r>
            <a:r>
              <a:rPr lang="pt-BR" sz="2800" dirty="0">
                <a:latin typeface="Arial" charset="0"/>
                <a:hlinkClick r:id="rId3" action="ppaction://hlinkfile"/>
              </a:rPr>
              <a:t>decreto</a:t>
            </a:r>
          </a:p>
          <a:p>
            <a:r>
              <a:rPr lang="pt-BR" sz="2800" dirty="0">
                <a:latin typeface="Arial" charset="0"/>
                <a:hlinkClick r:id="rId3" action="ppaction://hlinkfile"/>
              </a:rPr>
              <a:t>n. 62.497, DE 1.o DE ABRIL DE 1968.</a:t>
            </a:r>
            <a:endParaRPr lang="pt-BR" sz="28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9" grpId="0"/>
      <p:bldP spid="2007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431429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01 - Adriano K. Suzuki </a:t>
            </a:r>
            <a:endParaRPr lang="pt-BR" dirty="0" smtClean="0"/>
          </a:p>
          <a:p>
            <a:r>
              <a:rPr lang="pt-BR" dirty="0" smtClean="0"/>
              <a:t>02 </a:t>
            </a:r>
            <a:r>
              <a:rPr lang="pt-BR" dirty="0"/>
              <a:t>- Francisco A. </a:t>
            </a:r>
            <a:r>
              <a:rPr lang="pt-BR" dirty="0" smtClean="0"/>
              <a:t>Rodrigues </a:t>
            </a:r>
          </a:p>
          <a:p>
            <a:r>
              <a:rPr lang="pt-BR" dirty="0" smtClean="0"/>
              <a:t>03 </a:t>
            </a:r>
            <a:r>
              <a:rPr lang="pt-BR" dirty="0"/>
              <a:t>- Juliana </a:t>
            </a:r>
            <a:r>
              <a:rPr lang="pt-BR" dirty="0" smtClean="0"/>
              <a:t>Cobre</a:t>
            </a:r>
          </a:p>
          <a:p>
            <a:r>
              <a:rPr lang="pt-BR" dirty="0" smtClean="0"/>
              <a:t>04 </a:t>
            </a:r>
            <a:r>
              <a:rPr lang="pt-BR" dirty="0"/>
              <a:t>- Marinho G. de Andrade </a:t>
            </a:r>
            <a:endParaRPr lang="pt-BR" dirty="0" smtClean="0"/>
          </a:p>
          <a:p>
            <a:r>
              <a:rPr lang="pt-BR" dirty="0" smtClean="0"/>
              <a:t>05 </a:t>
            </a:r>
            <a:r>
              <a:rPr lang="pt-BR" dirty="0"/>
              <a:t>- Pablo M. Rodríguez </a:t>
            </a:r>
            <a:endParaRPr lang="pt-BR" dirty="0" smtClean="0"/>
          </a:p>
          <a:p>
            <a:r>
              <a:rPr lang="pt-BR" dirty="0" smtClean="0"/>
              <a:t>06 – Rica</a:t>
            </a:r>
            <a:r>
              <a:rPr lang="pt-BR" dirty="0"/>
              <a:t>rdo S. </a:t>
            </a:r>
            <a:r>
              <a:rPr lang="pt-BR" dirty="0" err="1"/>
              <a:t>Ehlers</a:t>
            </a:r>
            <a:endParaRPr lang="pt-BR" dirty="0" smtClean="0"/>
          </a:p>
          <a:p>
            <a:r>
              <a:rPr lang="pt-BR" dirty="0" smtClean="0"/>
              <a:t>07 </a:t>
            </a:r>
            <a:r>
              <a:rPr lang="pt-BR" dirty="0"/>
              <a:t>- Cibele </a:t>
            </a:r>
            <a:r>
              <a:rPr lang="pt-BR" dirty="0" smtClean="0"/>
              <a:t>Russo</a:t>
            </a:r>
          </a:p>
          <a:p>
            <a:r>
              <a:rPr lang="pt-BR" dirty="0" smtClean="0"/>
              <a:t>08 </a:t>
            </a:r>
            <a:r>
              <a:rPr lang="pt-BR" dirty="0"/>
              <a:t>- Francisco Louzada </a:t>
            </a:r>
            <a:r>
              <a:rPr lang="pt-BR" dirty="0" smtClean="0"/>
              <a:t> </a:t>
            </a:r>
          </a:p>
          <a:p>
            <a:r>
              <a:rPr lang="pt-BR" dirty="0" smtClean="0"/>
              <a:t>09 </a:t>
            </a:r>
            <a:r>
              <a:rPr lang="pt-BR" dirty="0"/>
              <a:t>- Jorge </a:t>
            </a:r>
            <a:r>
              <a:rPr lang="pt-BR" dirty="0" err="1"/>
              <a:t>Luis</a:t>
            </a:r>
            <a:r>
              <a:rPr lang="pt-BR" dirty="0"/>
              <a:t> </a:t>
            </a:r>
            <a:r>
              <a:rPr lang="pt-BR" dirty="0" err="1" smtClean="0"/>
              <a:t>Bazán</a:t>
            </a:r>
            <a:endParaRPr lang="pt-BR" dirty="0" smtClean="0"/>
          </a:p>
          <a:p>
            <a:r>
              <a:rPr lang="pt-BR" dirty="0" smtClean="0"/>
              <a:t>10 </a:t>
            </a:r>
            <a:r>
              <a:rPr lang="pt-BR" dirty="0"/>
              <a:t>- Mariana </a:t>
            </a:r>
            <a:r>
              <a:rPr lang="pt-BR" dirty="0" err="1"/>
              <a:t>Cúri</a:t>
            </a:r>
            <a:endParaRPr lang="pt-BR" dirty="0" smtClean="0"/>
          </a:p>
          <a:p>
            <a:r>
              <a:rPr lang="pt-BR" dirty="0" smtClean="0"/>
              <a:t>11 </a:t>
            </a:r>
            <a:r>
              <a:rPr lang="pt-BR" dirty="0"/>
              <a:t>- Mário de Castro </a:t>
            </a:r>
            <a:endParaRPr lang="pt-BR" dirty="0" smtClean="0"/>
          </a:p>
          <a:p>
            <a:r>
              <a:rPr lang="pt-BR" dirty="0" smtClean="0"/>
              <a:t>12 </a:t>
            </a:r>
            <a:r>
              <a:rPr lang="pt-BR" dirty="0"/>
              <a:t>- </a:t>
            </a:r>
            <a:r>
              <a:rPr lang="pt-BR" dirty="0" err="1"/>
              <a:t>Reiko</a:t>
            </a:r>
            <a:r>
              <a:rPr lang="pt-BR" dirty="0"/>
              <a:t> </a:t>
            </a:r>
            <a:r>
              <a:rPr lang="pt-BR" dirty="0" err="1"/>
              <a:t>Aoki</a:t>
            </a:r>
            <a:endParaRPr lang="pt-BR" dirty="0" smtClean="0"/>
          </a:p>
          <a:p>
            <a:r>
              <a:rPr lang="pt-BR" dirty="0" smtClean="0"/>
              <a:t>13 </a:t>
            </a:r>
            <a:r>
              <a:rPr lang="pt-BR" dirty="0"/>
              <a:t>- Vicente G. </a:t>
            </a:r>
            <a:r>
              <a:rPr lang="pt-BR" dirty="0" err="1" smtClean="0"/>
              <a:t>Cancho</a:t>
            </a:r>
            <a:endParaRPr lang="pt-BR" dirty="0" smtClean="0"/>
          </a:p>
          <a:p>
            <a:r>
              <a:rPr lang="pt-BR" dirty="0" smtClean="0"/>
              <a:t>14 – Katiane Silva Conceição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Professors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group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910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cmc.usp.br/Portal/Fotos/67617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13982"/>
            <a:ext cx="115212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icmc.usp.br/Portal/Fotos/10116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620" y="3158198"/>
            <a:ext cx="115212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icmc.usp.br/Portal/Fotos/319148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558" y="1213982"/>
            <a:ext cx="115212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icmc.usp.br/Portal/Fotos/5769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702" y="1213982"/>
            <a:ext cx="1164443" cy="174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icmc.usp.br/Portal/Fotos/672583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018330"/>
            <a:ext cx="1148692" cy="172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icmc.usp.br/Portal/Fotos/546648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845" y="1213982"/>
            <a:ext cx="1164443" cy="174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www.icmc.usp.br/Portal/Fotos/638972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881" y="1239878"/>
            <a:ext cx="115212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www.icmc.usp.br/Portal/Fotos/3455521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58198"/>
            <a:ext cx="1129028" cy="1693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www.icmc.usp.br/Portal/Fotos/2162291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629" y="3176842"/>
            <a:ext cx="115212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www.icmc.usp.br/Portal/Fotos/2551322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147589"/>
            <a:ext cx="115212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://www.icmc.usp.br/Portal/Fotos/1768026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404" y="5013176"/>
            <a:ext cx="115212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http://www.icmc.usp.br/Portal/Fotos/3596092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200" y="3160775"/>
            <a:ext cx="1148692" cy="172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http://www.icmc.usp.br/Portal/Fotos/2950182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414" y="1213982"/>
            <a:ext cx="115212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http://www.icmc.usp.br/Portal/Fotos/1595890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512" y="3160775"/>
            <a:ext cx="1162839" cy="1744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ítulo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dirty="0" err="1" smtClean="0"/>
              <a:t>Professors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group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94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431429"/>
            <a:ext cx="8147248" cy="4525963"/>
          </a:xfrm>
        </p:spPr>
        <p:txBody>
          <a:bodyPr>
            <a:normAutofit fontScale="92500" lnSpcReduction="20000"/>
          </a:bodyPr>
          <a:lstStyle/>
          <a:p>
            <a:r>
              <a:rPr lang="pt-BR" dirty="0" err="1" smtClean="0"/>
              <a:t>Undergraduate</a:t>
            </a:r>
            <a:r>
              <a:rPr lang="pt-BR" dirty="0" smtClean="0"/>
              <a:t> </a:t>
            </a:r>
            <a:r>
              <a:rPr lang="pt-BR" dirty="0" err="1" smtClean="0"/>
              <a:t>program</a:t>
            </a:r>
            <a:r>
              <a:rPr lang="pt-BR" dirty="0" smtClean="0"/>
              <a:t> in </a:t>
            </a:r>
            <a:r>
              <a:rPr lang="pt-BR" dirty="0" err="1" smtClean="0"/>
              <a:t>Statistics</a:t>
            </a:r>
            <a:r>
              <a:rPr lang="pt-BR" dirty="0" smtClean="0"/>
              <a:t> </a:t>
            </a:r>
          </a:p>
          <a:p>
            <a:pPr marL="109728" indent="0" algn="ctr">
              <a:buNone/>
            </a:pPr>
            <a:r>
              <a:rPr lang="pt-BR" dirty="0"/>
              <a:t>	</a:t>
            </a:r>
            <a:r>
              <a:rPr lang="pt-BR" sz="2000" dirty="0" smtClean="0"/>
              <a:t>(9 </a:t>
            </a:r>
            <a:r>
              <a:rPr lang="pt-BR" sz="2000" dirty="0" err="1" smtClean="0"/>
              <a:t>semesters</a:t>
            </a:r>
            <a:r>
              <a:rPr lang="pt-BR" sz="2000" dirty="0" smtClean="0"/>
              <a:t>, 40 </a:t>
            </a:r>
            <a:r>
              <a:rPr lang="pt-BR" sz="2000" dirty="0" err="1" smtClean="0"/>
              <a:t>students</a:t>
            </a:r>
            <a:r>
              <a:rPr lang="pt-BR" sz="2000" dirty="0" smtClean="0"/>
              <a:t>/</a:t>
            </a:r>
            <a:r>
              <a:rPr lang="pt-BR" sz="2000" dirty="0" err="1" smtClean="0"/>
              <a:t>year</a:t>
            </a:r>
            <a:r>
              <a:rPr lang="pt-BR" sz="2000" dirty="0" smtClean="0"/>
              <a:t>)</a:t>
            </a:r>
          </a:p>
          <a:p>
            <a:r>
              <a:rPr lang="pt-BR" dirty="0" smtClean="0"/>
              <a:t>+ </a:t>
            </a:r>
            <a:r>
              <a:rPr lang="pt-BR" dirty="0" err="1" smtClean="0"/>
              <a:t>other</a:t>
            </a:r>
            <a:r>
              <a:rPr lang="pt-BR" dirty="0" smtClean="0"/>
              <a:t> </a:t>
            </a:r>
            <a:r>
              <a:rPr lang="pt-BR" dirty="0" err="1" smtClean="0"/>
              <a:t>programs</a:t>
            </a:r>
            <a:r>
              <a:rPr lang="pt-BR" dirty="0" smtClean="0"/>
              <a:t> </a:t>
            </a:r>
            <a:r>
              <a:rPr lang="pt-BR" dirty="0" err="1" smtClean="0"/>
              <a:t>at</a:t>
            </a:r>
            <a:r>
              <a:rPr lang="pt-BR" dirty="0" smtClean="0"/>
              <a:t> USP</a:t>
            </a:r>
          </a:p>
          <a:p>
            <a:pPr marL="393192" lvl="1" indent="0" algn="ctr">
              <a:buNone/>
            </a:pP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All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14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professors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 smtClean="0"/>
          </a:p>
          <a:p>
            <a:r>
              <a:rPr lang="pt-BR" dirty="0" err="1" smtClean="0"/>
              <a:t>Graduate</a:t>
            </a:r>
            <a:r>
              <a:rPr lang="pt-BR" dirty="0" smtClean="0"/>
              <a:t> </a:t>
            </a:r>
            <a:r>
              <a:rPr lang="pt-BR" dirty="0" err="1" smtClean="0"/>
              <a:t>program</a:t>
            </a:r>
            <a:r>
              <a:rPr lang="pt-BR" dirty="0" smtClean="0"/>
              <a:t> in </a:t>
            </a:r>
            <a:r>
              <a:rPr lang="pt-BR" dirty="0" err="1" smtClean="0"/>
              <a:t>Statistics</a:t>
            </a:r>
            <a:r>
              <a:rPr lang="pt-BR" dirty="0" smtClean="0"/>
              <a:t>: </a:t>
            </a:r>
          </a:p>
          <a:p>
            <a:pPr lvl="1"/>
            <a:r>
              <a:rPr lang="pt-BR" dirty="0" err="1" smtClean="0"/>
              <a:t>created</a:t>
            </a:r>
            <a:r>
              <a:rPr lang="pt-BR" dirty="0" smtClean="0"/>
              <a:t> in 2013</a:t>
            </a:r>
          </a:p>
          <a:p>
            <a:pPr lvl="1"/>
            <a:r>
              <a:rPr lang="pt-BR" dirty="0" err="1" smtClean="0"/>
              <a:t>MSc</a:t>
            </a:r>
            <a:r>
              <a:rPr lang="pt-BR" dirty="0" smtClean="0"/>
              <a:t> </a:t>
            </a:r>
            <a:r>
              <a:rPr lang="pt-BR" sz="1600" dirty="0" smtClean="0"/>
              <a:t>(20 </a:t>
            </a:r>
            <a:r>
              <a:rPr lang="pt-BR" sz="1600" dirty="0" err="1" smtClean="0"/>
              <a:t>students</a:t>
            </a:r>
            <a:r>
              <a:rPr lang="pt-BR" sz="1600" dirty="0" smtClean="0"/>
              <a:t>/</a:t>
            </a:r>
            <a:r>
              <a:rPr lang="pt-BR" sz="1600" dirty="0" err="1" smtClean="0"/>
              <a:t>year</a:t>
            </a:r>
            <a:r>
              <a:rPr lang="pt-BR" sz="1600" dirty="0" smtClean="0"/>
              <a:t>) </a:t>
            </a:r>
            <a:r>
              <a:rPr lang="pt-BR" dirty="0" err="1" smtClean="0"/>
              <a:t>and</a:t>
            </a:r>
            <a:r>
              <a:rPr lang="pt-BR" dirty="0" smtClean="0"/>
              <a:t> PhD </a:t>
            </a:r>
            <a:r>
              <a:rPr lang="pt-BR" sz="1600" dirty="0" smtClean="0"/>
              <a:t>(</a:t>
            </a:r>
            <a:r>
              <a:rPr lang="pt-BR" sz="1600" u="sng" dirty="0" smtClean="0"/>
              <a:t>+</a:t>
            </a:r>
            <a:r>
              <a:rPr lang="pt-BR" sz="1600" dirty="0" smtClean="0"/>
              <a:t>15 </a:t>
            </a:r>
            <a:r>
              <a:rPr lang="pt-BR" sz="1600" dirty="0" err="1"/>
              <a:t>students</a:t>
            </a:r>
            <a:r>
              <a:rPr lang="pt-BR" sz="1600" dirty="0"/>
              <a:t>/</a:t>
            </a:r>
            <a:r>
              <a:rPr lang="pt-BR" sz="1600" dirty="0" err="1"/>
              <a:t>year</a:t>
            </a:r>
            <a:r>
              <a:rPr lang="pt-BR" sz="1600" dirty="0"/>
              <a:t>) </a:t>
            </a:r>
            <a:endParaRPr lang="pt-BR" sz="1600" dirty="0" smtClean="0"/>
          </a:p>
          <a:p>
            <a:pPr lvl="1"/>
            <a:r>
              <a:rPr lang="pt-BR" dirty="0" smtClean="0"/>
              <a:t>In 2016: 50 </a:t>
            </a:r>
            <a:r>
              <a:rPr lang="pt-BR" dirty="0" err="1" smtClean="0"/>
              <a:t>MSc</a:t>
            </a:r>
            <a:r>
              <a:rPr lang="pt-BR" dirty="0" smtClean="0"/>
              <a:t> </a:t>
            </a:r>
            <a:r>
              <a:rPr lang="pt-BR" dirty="0" err="1" smtClean="0"/>
              <a:t>students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50 PhD </a:t>
            </a:r>
            <a:r>
              <a:rPr lang="pt-BR" dirty="0" err="1" smtClean="0"/>
              <a:t>students</a:t>
            </a:r>
            <a:endParaRPr lang="pt-BR" dirty="0" smtClean="0"/>
          </a:p>
          <a:p>
            <a:pPr lvl="1"/>
            <a:r>
              <a:rPr lang="pt-BR" dirty="0" err="1" smtClean="0"/>
              <a:t>interinstitutional</a:t>
            </a:r>
            <a:r>
              <a:rPr lang="pt-BR" dirty="0"/>
              <a:t> </a:t>
            </a:r>
            <a:r>
              <a:rPr lang="pt-BR" dirty="0" smtClean="0"/>
              <a:t>- </a:t>
            </a:r>
            <a:r>
              <a:rPr lang="pt-BR" dirty="0"/>
              <a:t>ICMC </a:t>
            </a:r>
            <a:r>
              <a:rPr lang="pt-BR" dirty="0" err="1" smtClean="0"/>
              <a:t>and</a:t>
            </a:r>
            <a:r>
              <a:rPr lang="pt-BR" dirty="0" smtClean="0"/>
              <a:t> UFSCar</a:t>
            </a:r>
          </a:p>
          <a:p>
            <a:pPr lvl="1"/>
            <a:r>
              <a:rPr lang="pt-BR" dirty="0" smtClean="0"/>
              <a:t>75 </a:t>
            </a:r>
            <a:r>
              <a:rPr lang="pt-BR" dirty="0" err="1" smtClean="0"/>
              <a:t>research</a:t>
            </a:r>
            <a:r>
              <a:rPr lang="pt-BR" dirty="0" smtClean="0"/>
              <a:t> </a:t>
            </a:r>
            <a:r>
              <a:rPr lang="pt-BR" dirty="0" err="1" smtClean="0"/>
              <a:t>projects</a:t>
            </a:r>
            <a:endParaRPr lang="pt-BR" dirty="0" smtClean="0"/>
          </a:p>
          <a:p>
            <a:pPr marL="109728" indent="0" algn="ctr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13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professors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from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ICMC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9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from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UFSCar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Teaching</a:t>
            </a:r>
            <a:r>
              <a:rPr lang="pt-BR" dirty="0" smtClean="0"/>
              <a:t> </a:t>
            </a:r>
            <a:r>
              <a:rPr lang="pt-BR" dirty="0" err="1" smtClean="0"/>
              <a:t>Activities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575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Linear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Models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pt-BR" dirty="0" smtClean="0"/>
              <a:t> Francisco Louzada</a:t>
            </a:r>
          </a:p>
          <a:p>
            <a:pPr lvl="1"/>
            <a:r>
              <a:rPr lang="pt-BR" dirty="0" smtClean="0"/>
              <a:t> Jorge </a:t>
            </a:r>
            <a:r>
              <a:rPr lang="pt-BR" dirty="0" err="1"/>
              <a:t>Luis</a:t>
            </a:r>
            <a:r>
              <a:rPr lang="pt-BR" dirty="0"/>
              <a:t> </a:t>
            </a:r>
            <a:r>
              <a:rPr lang="pt-BR" dirty="0" err="1" smtClean="0"/>
              <a:t>Bazán</a:t>
            </a:r>
            <a:endParaRPr lang="pt-BR" dirty="0" smtClean="0"/>
          </a:p>
          <a:p>
            <a:pPr lvl="1"/>
            <a:r>
              <a:rPr lang="pt-BR" dirty="0" smtClean="0"/>
              <a:t> </a:t>
            </a:r>
            <a:r>
              <a:rPr lang="pt-BR" dirty="0"/>
              <a:t>Cibele </a:t>
            </a:r>
            <a:r>
              <a:rPr lang="pt-BR" dirty="0" smtClean="0"/>
              <a:t>Russo</a:t>
            </a:r>
          </a:p>
          <a:p>
            <a:pPr lvl="1"/>
            <a:r>
              <a:rPr lang="pt-BR" dirty="0" smtClean="0"/>
              <a:t> </a:t>
            </a:r>
            <a:r>
              <a:rPr lang="pt-BR" dirty="0"/>
              <a:t>Mário de </a:t>
            </a:r>
            <a:r>
              <a:rPr lang="pt-BR" dirty="0" smtClean="0"/>
              <a:t>Castro</a:t>
            </a:r>
          </a:p>
          <a:p>
            <a:pPr lvl="1"/>
            <a:r>
              <a:rPr lang="pt-BR" dirty="0" smtClean="0"/>
              <a:t> </a:t>
            </a:r>
            <a:r>
              <a:rPr lang="pt-BR" dirty="0"/>
              <a:t>Marinho G. </a:t>
            </a:r>
            <a:r>
              <a:rPr lang="pt-BR" dirty="0" smtClean="0"/>
              <a:t>Andrade</a:t>
            </a:r>
          </a:p>
          <a:p>
            <a:pPr lvl="1"/>
            <a:r>
              <a:rPr lang="pt-BR" dirty="0" smtClean="0"/>
              <a:t> </a:t>
            </a:r>
            <a:r>
              <a:rPr lang="pt-BR" dirty="0" err="1"/>
              <a:t>Reiko</a:t>
            </a:r>
            <a:r>
              <a:rPr lang="pt-BR" dirty="0"/>
              <a:t> </a:t>
            </a:r>
            <a:r>
              <a:rPr lang="pt-BR" dirty="0" err="1" smtClean="0"/>
              <a:t>Aoki</a:t>
            </a:r>
            <a:endParaRPr lang="pt-BR" dirty="0" smtClean="0"/>
          </a:p>
          <a:p>
            <a:pPr lvl="1"/>
            <a:r>
              <a:rPr lang="pt-BR" dirty="0" smtClean="0"/>
              <a:t> </a:t>
            </a:r>
            <a:r>
              <a:rPr lang="pt-BR" dirty="0"/>
              <a:t>Vicente G. </a:t>
            </a:r>
            <a:r>
              <a:rPr lang="pt-BR" dirty="0" err="1" smtClean="0"/>
              <a:t>Cancho</a:t>
            </a:r>
            <a:endParaRPr lang="pt-BR" dirty="0" smtClean="0"/>
          </a:p>
          <a:p>
            <a:pPr lvl="1"/>
            <a:r>
              <a:rPr lang="pt-BR" dirty="0" smtClean="0"/>
              <a:t> </a:t>
            </a:r>
            <a:r>
              <a:rPr lang="pt-BR" dirty="0"/>
              <a:t>Carlos Diniz (UFSCar)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Research</a:t>
            </a:r>
            <a:r>
              <a:rPr lang="pt-BR" dirty="0" smtClean="0"/>
              <a:t> </a:t>
            </a:r>
            <a:r>
              <a:rPr lang="pt-BR" dirty="0" err="1" smtClean="0"/>
              <a:t>Areas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259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Survival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Analysis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pt-BR" dirty="0" smtClean="0"/>
              <a:t> Francisco Louzada</a:t>
            </a:r>
          </a:p>
          <a:p>
            <a:pPr lvl="1"/>
            <a:r>
              <a:rPr lang="pt-BR" dirty="0" smtClean="0"/>
              <a:t> </a:t>
            </a:r>
            <a:r>
              <a:rPr lang="pt-BR" dirty="0"/>
              <a:t>Adriano K. </a:t>
            </a:r>
            <a:r>
              <a:rPr lang="pt-BR" dirty="0" smtClean="0"/>
              <a:t>Suzuki</a:t>
            </a:r>
          </a:p>
          <a:p>
            <a:pPr lvl="1"/>
            <a:r>
              <a:rPr lang="pt-BR" dirty="0" smtClean="0"/>
              <a:t> </a:t>
            </a:r>
            <a:r>
              <a:rPr lang="pt-BR" dirty="0"/>
              <a:t>Mário de </a:t>
            </a:r>
            <a:r>
              <a:rPr lang="pt-BR" dirty="0" smtClean="0"/>
              <a:t>Castro</a:t>
            </a:r>
          </a:p>
          <a:p>
            <a:pPr lvl="1"/>
            <a:r>
              <a:rPr lang="pt-BR" dirty="0" smtClean="0"/>
              <a:t> </a:t>
            </a:r>
            <a:r>
              <a:rPr lang="pt-BR" dirty="0"/>
              <a:t>Juliana </a:t>
            </a:r>
            <a:r>
              <a:rPr lang="pt-BR" dirty="0" smtClean="0"/>
              <a:t>Cobre</a:t>
            </a:r>
          </a:p>
          <a:p>
            <a:pPr lvl="1"/>
            <a:r>
              <a:rPr lang="pt-BR" dirty="0" smtClean="0"/>
              <a:t> </a:t>
            </a:r>
            <a:r>
              <a:rPr lang="pt-BR" dirty="0"/>
              <a:t>Vicente G. </a:t>
            </a:r>
            <a:r>
              <a:rPr lang="pt-BR" dirty="0" err="1" smtClean="0"/>
              <a:t>Cancho</a:t>
            </a:r>
            <a:endParaRPr lang="pt-BR" dirty="0" smtClean="0"/>
          </a:p>
          <a:p>
            <a:pPr lvl="1"/>
            <a:r>
              <a:rPr lang="pt-BR" dirty="0" smtClean="0"/>
              <a:t> </a:t>
            </a:r>
            <a:r>
              <a:rPr lang="pt-BR" dirty="0"/>
              <a:t>Vera </a:t>
            </a:r>
            <a:r>
              <a:rPr lang="pt-BR" dirty="0" err="1"/>
              <a:t>Tomazella</a:t>
            </a:r>
            <a:r>
              <a:rPr lang="pt-BR" dirty="0"/>
              <a:t> (UFSCar</a:t>
            </a:r>
            <a:r>
              <a:rPr lang="pt-BR" dirty="0" smtClean="0"/>
              <a:t>)</a:t>
            </a:r>
          </a:p>
          <a:p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Item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Respose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Theory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pt-BR" dirty="0" smtClean="0"/>
              <a:t> Mariana </a:t>
            </a:r>
            <a:r>
              <a:rPr lang="pt-BR" dirty="0" err="1"/>
              <a:t>Cúri</a:t>
            </a:r>
            <a:endParaRPr lang="pt-BR" dirty="0"/>
          </a:p>
          <a:p>
            <a:pPr lvl="1"/>
            <a:r>
              <a:rPr lang="pt-BR" dirty="0" smtClean="0"/>
              <a:t> Jorge </a:t>
            </a:r>
            <a:r>
              <a:rPr lang="pt-BR" dirty="0" err="1"/>
              <a:t>Luis</a:t>
            </a:r>
            <a:r>
              <a:rPr lang="pt-BR" dirty="0"/>
              <a:t> </a:t>
            </a:r>
            <a:r>
              <a:rPr lang="pt-BR" dirty="0" err="1"/>
              <a:t>Bazán</a:t>
            </a:r>
            <a:endParaRPr lang="pt-BR" dirty="0"/>
          </a:p>
          <a:p>
            <a:pPr marL="393192" lvl="1" indent="0">
              <a:buNone/>
            </a:pP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Research</a:t>
            </a:r>
            <a:r>
              <a:rPr lang="pt-BR" dirty="0" smtClean="0"/>
              <a:t> </a:t>
            </a:r>
            <a:r>
              <a:rPr lang="pt-BR" dirty="0" err="1" smtClean="0"/>
              <a:t>Areas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867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Probability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Stochastic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Process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pt-BR" dirty="0" smtClean="0"/>
              <a:t>Pablo </a:t>
            </a:r>
            <a:r>
              <a:rPr lang="pt-BR" dirty="0"/>
              <a:t>Martín </a:t>
            </a:r>
            <a:r>
              <a:rPr lang="pt-BR" dirty="0" smtClean="0"/>
              <a:t>Rodríguez</a:t>
            </a:r>
          </a:p>
          <a:p>
            <a:pPr lvl="1"/>
            <a:r>
              <a:rPr lang="pt-BR" dirty="0" smtClean="0"/>
              <a:t>Francisco </a:t>
            </a:r>
            <a:r>
              <a:rPr lang="pt-BR" dirty="0"/>
              <a:t>Aparecido </a:t>
            </a:r>
            <a:r>
              <a:rPr lang="pt-BR" dirty="0" smtClean="0"/>
              <a:t>Rodrigues</a:t>
            </a:r>
          </a:p>
          <a:p>
            <a:pPr lvl="1"/>
            <a:r>
              <a:rPr lang="pt-BR" dirty="0" smtClean="0"/>
              <a:t>Ernesto </a:t>
            </a:r>
            <a:r>
              <a:rPr lang="pt-BR" dirty="0"/>
              <a:t>Salazar (UFSCar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Renato </a:t>
            </a:r>
            <a:r>
              <a:rPr lang="pt-BR" dirty="0"/>
              <a:t>Gava (UFSCar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José </a:t>
            </a:r>
            <a:r>
              <a:rPr lang="pt-BR" dirty="0"/>
              <a:t>Galvão Leite (UFSCar/USP-IME</a:t>
            </a:r>
            <a:r>
              <a:rPr lang="pt-BR" dirty="0" smtClean="0"/>
              <a:t>)</a:t>
            </a:r>
          </a:p>
          <a:p>
            <a:pPr lvl="1"/>
            <a:endParaRPr lang="pt-BR" dirty="0" smtClean="0"/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Time Series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Models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pt-BR" dirty="0" smtClean="0"/>
              <a:t>Marinho </a:t>
            </a:r>
            <a:r>
              <a:rPr lang="pt-BR" dirty="0"/>
              <a:t>G. </a:t>
            </a:r>
            <a:r>
              <a:rPr lang="pt-BR" dirty="0" smtClean="0"/>
              <a:t>Andrade</a:t>
            </a:r>
          </a:p>
          <a:p>
            <a:pPr lvl="1"/>
            <a:r>
              <a:rPr lang="pt-BR" dirty="0" smtClean="0"/>
              <a:t>Ricardo </a:t>
            </a:r>
            <a:r>
              <a:rPr lang="pt-BR" dirty="0"/>
              <a:t>S. </a:t>
            </a:r>
            <a:r>
              <a:rPr lang="pt-BR" dirty="0" err="1" smtClean="0"/>
              <a:t>Ehlers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Research</a:t>
            </a:r>
            <a:r>
              <a:rPr lang="pt-BR" dirty="0" smtClean="0"/>
              <a:t> </a:t>
            </a:r>
            <a:r>
              <a:rPr lang="pt-BR" dirty="0" err="1" smtClean="0"/>
              <a:t>Areas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378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Bayesian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Methods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pt-BR" dirty="0" smtClean="0"/>
              <a:t>Francisco Louzada</a:t>
            </a:r>
          </a:p>
          <a:p>
            <a:pPr lvl="1"/>
            <a:r>
              <a:rPr lang="pt-BR" dirty="0" smtClean="0"/>
              <a:t>Marinho </a:t>
            </a:r>
            <a:r>
              <a:rPr lang="pt-BR" dirty="0"/>
              <a:t>G. </a:t>
            </a:r>
            <a:r>
              <a:rPr lang="pt-BR" dirty="0" smtClean="0"/>
              <a:t>Andrade</a:t>
            </a:r>
          </a:p>
          <a:p>
            <a:pPr lvl="1"/>
            <a:r>
              <a:rPr lang="pt-BR" dirty="0" smtClean="0"/>
              <a:t>Juliana Cobre</a:t>
            </a:r>
          </a:p>
          <a:p>
            <a:pPr lvl="1"/>
            <a:r>
              <a:rPr lang="pt-BR" dirty="0" smtClean="0"/>
              <a:t>Ricardo </a:t>
            </a:r>
            <a:r>
              <a:rPr lang="pt-BR" dirty="0"/>
              <a:t>S. </a:t>
            </a:r>
            <a:r>
              <a:rPr lang="pt-BR" dirty="0" err="1" smtClean="0"/>
              <a:t>Ehlers</a:t>
            </a:r>
            <a:endParaRPr lang="pt-BR" dirty="0" smtClean="0"/>
          </a:p>
          <a:p>
            <a:pPr lvl="1"/>
            <a:r>
              <a:rPr lang="pt-BR" dirty="0" smtClean="0"/>
              <a:t>Vicente </a:t>
            </a:r>
            <a:r>
              <a:rPr lang="pt-BR" dirty="0"/>
              <a:t>G. </a:t>
            </a:r>
            <a:r>
              <a:rPr lang="pt-BR" dirty="0" err="1" smtClean="0"/>
              <a:t>Cancho</a:t>
            </a:r>
            <a:endParaRPr lang="pt-BR" dirty="0" smtClean="0"/>
          </a:p>
          <a:p>
            <a:pPr lvl="1"/>
            <a:r>
              <a:rPr lang="pt-BR" dirty="0" smtClean="0"/>
              <a:t>Mário </a:t>
            </a:r>
            <a:r>
              <a:rPr lang="pt-BR" dirty="0"/>
              <a:t>de </a:t>
            </a:r>
            <a:r>
              <a:rPr lang="pt-BR" dirty="0" smtClean="0"/>
              <a:t>Castro</a:t>
            </a:r>
          </a:p>
          <a:p>
            <a:pPr lvl="1"/>
            <a:r>
              <a:rPr lang="pt-BR" dirty="0" smtClean="0"/>
              <a:t>Adriano </a:t>
            </a:r>
            <a:r>
              <a:rPr lang="pt-BR" dirty="0" err="1"/>
              <a:t>Polpo</a:t>
            </a:r>
            <a:r>
              <a:rPr lang="pt-BR" dirty="0"/>
              <a:t> (UFSCar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Marcio </a:t>
            </a:r>
            <a:r>
              <a:rPr lang="pt-BR" dirty="0"/>
              <a:t>Diniz (UFSCar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Vera </a:t>
            </a:r>
            <a:r>
              <a:rPr lang="pt-BR" dirty="0" err="1"/>
              <a:t>Tomazella</a:t>
            </a:r>
            <a:r>
              <a:rPr lang="pt-BR" dirty="0"/>
              <a:t> (UFSCar)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Research</a:t>
            </a:r>
            <a:r>
              <a:rPr lang="pt-BR" dirty="0"/>
              <a:t> </a:t>
            </a:r>
            <a:r>
              <a:rPr lang="pt-BR" dirty="0" err="1" smtClean="0"/>
              <a:t>Areas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389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52754" y="2534593"/>
            <a:ext cx="18473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 sz="2400"/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827584" y="2420888"/>
            <a:ext cx="6898683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2400" dirty="0"/>
              <a:t>Para Sir Ronald A. Fisher (1890-1962): </a:t>
            </a:r>
            <a:r>
              <a:rPr lang="en-US" sz="2400" dirty="0" err="1"/>
              <a:t>Estatística</a:t>
            </a:r>
            <a:r>
              <a:rPr lang="en-US" sz="2400" dirty="0"/>
              <a:t> é o </a:t>
            </a:r>
          </a:p>
          <a:p>
            <a:pPr algn="just" eaLnBrk="0" hangingPunct="0"/>
            <a:r>
              <a:rPr lang="en-US" sz="2400" dirty="0" err="1"/>
              <a:t>estudo</a:t>
            </a:r>
            <a:r>
              <a:rPr lang="en-US" sz="2400" dirty="0"/>
              <a:t> das </a:t>
            </a:r>
            <a:r>
              <a:rPr lang="en-US" sz="2400" dirty="0" err="1"/>
              <a:t>populações</a:t>
            </a:r>
            <a:r>
              <a:rPr lang="en-US" sz="2400" dirty="0"/>
              <a:t>, das </a:t>
            </a:r>
            <a:r>
              <a:rPr lang="en-US" sz="2400" dirty="0" err="1"/>
              <a:t>variações</a:t>
            </a:r>
            <a:r>
              <a:rPr lang="en-US" sz="2400" dirty="0"/>
              <a:t> e dos </a:t>
            </a:r>
            <a:r>
              <a:rPr lang="en-US" sz="2400" dirty="0" err="1"/>
              <a:t>métodos</a:t>
            </a:r>
            <a:r>
              <a:rPr lang="en-US" sz="2400" dirty="0"/>
              <a:t> </a:t>
            </a:r>
          </a:p>
          <a:p>
            <a:pPr algn="just" eaLnBrk="0" hangingPunct="0"/>
            <a:r>
              <a:rPr lang="en-US" sz="2400" dirty="0"/>
              <a:t>de </a:t>
            </a:r>
            <a:r>
              <a:rPr lang="en-US" sz="2400" dirty="0" err="1"/>
              <a:t>redução</a:t>
            </a:r>
            <a:r>
              <a:rPr lang="en-US" sz="2400" dirty="0"/>
              <a:t> de dados.</a:t>
            </a:r>
          </a:p>
        </p:txBody>
      </p:sp>
      <p:pic>
        <p:nvPicPr>
          <p:cNvPr id="15365" name="Picture 7" descr="Fisher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276600"/>
            <a:ext cx="2356338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836712"/>
            <a:ext cx="8001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 smtClean="0"/>
              <a:t>Estatística: o que é?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Rectangle 4"/>
          <p:cNvSpPr>
            <a:spLocks noGrp="1" noChangeArrowheads="1"/>
          </p:cNvSpPr>
          <p:nvPr>
            <p:ph type="title"/>
          </p:nvPr>
        </p:nvSpPr>
        <p:spPr>
          <a:xfrm>
            <a:off x="984738" y="484907"/>
            <a:ext cx="6963508" cy="1431925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 smtClean="0"/>
              <a:t>Estatística: o que é?</a:t>
            </a:r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73723" y="2584451"/>
            <a:ext cx="4783015" cy="2119313"/>
          </a:xfrm>
        </p:spPr>
        <p:txBody>
          <a:bodyPr/>
          <a:lstStyle/>
          <a:p>
            <a:pPr eaLnBrk="1" hangingPunct="1">
              <a:defRPr/>
            </a:pPr>
            <a:r>
              <a:rPr lang="pt-BR" sz="2800" dirty="0" smtClean="0"/>
              <a:t>“Eu gosto de pensar na Estatística como a ciência de aprendizagem a partir dos dados... “</a:t>
            </a:r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5004048" y="4797152"/>
            <a:ext cx="3676648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Jon </a:t>
            </a:r>
            <a:r>
              <a:rPr lang="pt-B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Kettenring</a:t>
            </a:r>
            <a:r>
              <a:rPr lang="pt-B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pt-BR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Presidente da </a:t>
            </a:r>
            <a:r>
              <a:rPr lang="pt-B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American</a:t>
            </a:r>
            <a:endParaRPr lang="pt-B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pt-B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Statistical</a:t>
            </a:r>
            <a:r>
              <a:rPr lang="pt-B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Association</a:t>
            </a:r>
            <a:r>
              <a:rPr lang="pt-B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1997</a:t>
            </a:r>
          </a:p>
        </p:txBody>
      </p:sp>
      <p:pic>
        <p:nvPicPr>
          <p:cNvPr id="16389" name="Picture 7" descr="Jon1-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564904"/>
            <a:ext cx="224936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Rectangle 4"/>
          <p:cNvSpPr>
            <a:spLocks noGrp="1" noChangeArrowheads="1"/>
          </p:cNvSpPr>
          <p:nvPr>
            <p:ph type="title"/>
          </p:nvPr>
        </p:nvSpPr>
        <p:spPr>
          <a:xfrm>
            <a:off x="971600" y="476672"/>
            <a:ext cx="6963508" cy="1431925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 smtClean="0"/>
              <a:t>Estatística: o que é?</a:t>
            </a: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84738" y="1978026"/>
            <a:ext cx="6963508" cy="4087813"/>
          </a:xfrm>
        </p:spPr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Uma boa definição é “Estatística é um </a:t>
            </a:r>
            <a:r>
              <a:rPr lang="pt-BR" b="1" dirty="0" smtClean="0"/>
              <a:t>conjunto de técnicas e métodos que nos auxiliam no processo de tomada de decisão na presença de incerteza</a:t>
            </a:r>
            <a:r>
              <a:rPr lang="pt-BR" dirty="0" smtClean="0"/>
              <a:t>.”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8" name="Rectangle 6"/>
          <p:cNvSpPr>
            <a:spLocks noGrp="1" noChangeArrowheads="1"/>
          </p:cNvSpPr>
          <p:nvPr>
            <p:ph type="title"/>
          </p:nvPr>
        </p:nvSpPr>
        <p:spPr>
          <a:xfrm>
            <a:off x="723900" y="980728"/>
            <a:ext cx="8420100" cy="914400"/>
          </a:xfrm>
          <a:noFill/>
          <a:ln/>
        </p:spPr>
        <p:txBody>
          <a:bodyPr/>
          <a:lstStyle/>
          <a:p>
            <a:r>
              <a:rPr lang="pt-BR" dirty="0" smtClean="0"/>
              <a:t>O Estatístico trabalha...</a:t>
            </a:r>
            <a:endParaRPr lang="en-US" dirty="0"/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711324" y="2244725"/>
            <a:ext cx="825316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</a:rPr>
              <a:t>predizendo riscos de investimentos, seguros ou </a:t>
            </a:r>
            <a:r>
              <a:rPr lang="pt-BR" dirty="0" smtClean="0">
                <a:latin typeface="Arial" pitchFamily="34" charset="0"/>
              </a:rPr>
              <a:t>créditos</a:t>
            </a:r>
            <a:endParaRPr lang="pt-BR" dirty="0">
              <a:latin typeface="Arial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</a:rPr>
              <a:t>avaliando a eficácia de tratamentos médicos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</a:rPr>
              <a:t>analisando a confiabilidade de equipamentos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</a:rPr>
              <a:t>implementando um controle de qualidade </a:t>
            </a:r>
            <a:r>
              <a:rPr lang="pt-BR" dirty="0" smtClean="0">
                <a:latin typeface="Arial" pitchFamily="34" charset="0"/>
              </a:rPr>
              <a:t>de produção</a:t>
            </a:r>
            <a:endParaRPr lang="pt-BR" dirty="0">
              <a:latin typeface="Arial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</a:rPr>
              <a:t>gerenciando pesquisas de mercado e de opinião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</a:rPr>
              <a:t>assessorando estratégias de publicidade e </a:t>
            </a:r>
            <a:r>
              <a:rPr lang="pt-BR" i="1" dirty="0">
                <a:latin typeface="Arial" pitchFamily="34" charset="0"/>
              </a:rPr>
              <a:t>marketing</a:t>
            </a:r>
            <a:endParaRPr lang="pt-BR" dirty="0">
              <a:latin typeface="Arial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</a:rPr>
              <a:t>desenvolvendo pesquisas científicas em instituições de ensino e pesquisa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04800"/>
            <a:ext cx="7772400" cy="533400"/>
          </a:xfrm>
        </p:spPr>
        <p:txBody>
          <a:bodyPr/>
          <a:lstStyle/>
          <a:p>
            <a:r>
              <a:rPr lang="pt-BR" sz="6000"/>
              <a:t> </a:t>
            </a:r>
            <a:r>
              <a:rPr lang="pt-BR" sz="4800"/>
              <a:t>Pesquisas de opinião</a:t>
            </a:r>
            <a:r>
              <a:rPr lang="pt-BR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3385" y="1628800"/>
            <a:ext cx="8440615" cy="1295400"/>
          </a:xfrm>
        </p:spPr>
        <p:txBody>
          <a:bodyPr/>
          <a:lstStyle/>
          <a:p>
            <a:r>
              <a:rPr lang="pt-BR" sz="2800" dirty="0"/>
              <a:t>Problema: como selecionar uma amostra, de tal modo que as informações possam ser expandidas para a população ?</a:t>
            </a:r>
          </a:p>
          <a:p>
            <a:endParaRPr lang="pt-BR" sz="2800" dirty="0"/>
          </a:p>
        </p:txBody>
      </p:sp>
      <p:graphicFrame>
        <p:nvGraphicFramePr>
          <p:cNvPr id="38937" name="Object 25"/>
          <p:cNvGraphicFramePr>
            <a:graphicFrameLocks noChangeAspect="1"/>
          </p:cNvGraphicFramePr>
          <p:nvPr/>
        </p:nvGraphicFramePr>
        <p:xfrm>
          <a:off x="1333500" y="2590800"/>
          <a:ext cx="6402266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4" name="Imagem de bitmap" r:id="rId3" imgW="6935168" imgH="4266667" progId="Paint.Picture">
                  <p:embed/>
                </p:oleObj>
              </mc:Choice>
              <mc:Fallback>
                <p:oleObj name="Imagem de bitmap" r:id="rId3" imgW="6935168" imgH="4266667" progId="Paint.Pictur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2590800"/>
                        <a:ext cx="6402266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8" name="Object 26"/>
          <p:cNvGraphicFramePr>
            <a:graphicFrameLocks noChangeAspect="1"/>
          </p:cNvGraphicFramePr>
          <p:nvPr/>
        </p:nvGraphicFramePr>
        <p:xfrm>
          <a:off x="1333500" y="2590800"/>
          <a:ext cx="6402266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5" name="Imagem de bitmap" r:id="rId5" imgW="6935168" imgH="4266667" progId="Paint.Picture">
                  <p:embed/>
                </p:oleObj>
              </mc:Choice>
              <mc:Fallback>
                <p:oleObj name="Imagem de bitmap" r:id="rId5" imgW="6935168" imgH="4266667" progId="Paint.Picture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2590800"/>
                        <a:ext cx="6402266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9" name="Object 27"/>
          <p:cNvGraphicFramePr>
            <a:graphicFrameLocks noChangeAspect="1"/>
          </p:cNvGraphicFramePr>
          <p:nvPr/>
        </p:nvGraphicFramePr>
        <p:xfrm>
          <a:off x="1202138" y="2589155"/>
          <a:ext cx="6402266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6" name="Imagem de bitmap" r:id="rId7" imgW="6935168" imgH="4266667" progId="Paint.Picture">
                  <p:embed/>
                </p:oleObj>
              </mc:Choice>
              <mc:Fallback>
                <p:oleObj name="Imagem de bitmap" r:id="rId7" imgW="6935168" imgH="4266667" progId="Paint.Picture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2138" y="2589155"/>
                        <a:ext cx="6402266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40" name="Object 28"/>
          <p:cNvGraphicFramePr>
            <a:graphicFrameLocks noChangeAspect="1"/>
          </p:cNvGraphicFramePr>
          <p:nvPr/>
        </p:nvGraphicFramePr>
        <p:xfrm>
          <a:off x="6789128" y="4191000"/>
          <a:ext cx="21980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7" name="Imagem de bitmap" r:id="rId9" imgW="237969" imgH="228571" progId="Paint.Picture">
                  <p:embed/>
                </p:oleObj>
              </mc:Choice>
              <mc:Fallback>
                <p:oleObj name="Imagem de bitmap" r:id="rId9" imgW="237969" imgH="228571" progId="Paint.Picture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9128" y="4191000"/>
                        <a:ext cx="219808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41" name="Object 29"/>
          <p:cNvGraphicFramePr>
            <a:graphicFrameLocks noChangeAspect="1"/>
          </p:cNvGraphicFramePr>
          <p:nvPr/>
        </p:nvGraphicFramePr>
        <p:xfrm>
          <a:off x="1200151" y="2590800"/>
          <a:ext cx="3182815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8" name="Imagem de bitmap" r:id="rId11" imgW="3448531" imgH="4266667" progId="Paint.Picture">
                  <p:embed/>
                </p:oleObj>
              </mc:Choice>
              <mc:Fallback>
                <p:oleObj name="Imagem de bitmap" r:id="rId11" imgW="3448531" imgH="4266667" progId="Paint.Picture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1" y="2590800"/>
                        <a:ext cx="3182815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42" name="Object 30"/>
          <p:cNvGraphicFramePr>
            <a:graphicFrameLocks noChangeAspect="1"/>
          </p:cNvGraphicFramePr>
          <p:nvPr/>
        </p:nvGraphicFramePr>
        <p:xfrm>
          <a:off x="6300192" y="4572001"/>
          <a:ext cx="184638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9" name="Imagem de bitmap" r:id="rId13" imgW="200159" imgH="200159" progId="Paint.Picture">
                  <p:embed/>
                </p:oleObj>
              </mc:Choice>
              <mc:Fallback>
                <p:oleObj name="Imagem de bitmap" r:id="rId13" imgW="200159" imgH="200159" progId="Paint.Picture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4572001"/>
                        <a:ext cx="184638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45" name="Object 33"/>
          <p:cNvGraphicFramePr>
            <a:graphicFrameLocks noChangeAspect="1"/>
          </p:cNvGraphicFramePr>
          <p:nvPr/>
        </p:nvGraphicFramePr>
        <p:xfrm>
          <a:off x="6866792" y="5257800"/>
          <a:ext cx="175846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0" name="Imagem de bitmap" r:id="rId15" imgW="190426" imgH="419048" progId="Paint.Picture">
                  <p:embed/>
                </p:oleObj>
              </mc:Choice>
              <mc:Fallback>
                <p:oleObj name="Imagem de bitmap" r:id="rId15" imgW="190426" imgH="419048" progId="Paint.Picture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6792" y="5257800"/>
                        <a:ext cx="175846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46" name="Object 34"/>
          <p:cNvGraphicFramePr>
            <a:graphicFrameLocks noChangeAspect="1"/>
          </p:cNvGraphicFramePr>
          <p:nvPr/>
        </p:nvGraphicFramePr>
        <p:xfrm>
          <a:off x="1184031" y="2609850"/>
          <a:ext cx="2795954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1" name="Imagem de bitmap" r:id="rId17" imgW="3029373" imgH="4247619" progId="Paint.Picture">
                  <p:embed/>
                </p:oleObj>
              </mc:Choice>
              <mc:Fallback>
                <p:oleObj name="Imagem de bitmap" r:id="rId17" imgW="3029373" imgH="4247619" progId="Paint.Picture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031" y="2609850"/>
                        <a:ext cx="2795954" cy="424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47" name="Object 35"/>
          <p:cNvGraphicFramePr>
            <a:graphicFrameLocks noChangeAspect="1"/>
          </p:cNvGraphicFramePr>
          <p:nvPr/>
        </p:nvGraphicFramePr>
        <p:xfrm>
          <a:off x="1259632" y="2590800"/>
          <a:ext cx="2866292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2" name="Imagem de bitmap" r:id="rId19" imgW="3104762" imgH="4266667" progId="Paint.Picture">
                  <p:embed/>
                </p:oleObj>
              </mc:Choice>
              <mc:Fallback>
                <p:oleObj name="Imagem de bitmap" r:id="rId19" imgW="3104762" imgH="4266667" progId="Paint.Picture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590800"/>
                        <a:ext cx="2866292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48" name="Object 36"/>
          <p:cNvGraphicFramePr>
            <a:graphicFrameLocks noChangeAspect="1"/>
          </p:cNvGraphicFramePr>
          <p:nvPr/>
        </p:nvGraphicFramePr>
        <p:xfrm>
          <a:off x="6714393" y="4724401"/>
          <a:ext cx="21101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3" name="Imagem de bitmap" r:id="rId21" imgW="228571" imgH="219222" progId="Paint.Picture">
                  <p:embed/>
                </p:oleObj>
              </mc:Choice>
              <mc:Fallback>
                <p:oleObj name="Imagem de bitmap" r:id="rId21" imgW="228571" imgH="219222" progId="Paint.Picture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4393" y="4724401"/>
                        <a:ext cx="21101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500"/>
                            </p:stCondLst>
                            <p:childTnLst>
                              <p:par>
                                <p:cTn id="48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l"/>
            <a:r>
              <a:rPr lang="pt-BR" sz="3200"/>
              <a:t>Esta amostra é representativa da população?</a:t>
            </a:r>
            <a:endParaRPr lang="pt-BR" sz="2800"/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4876800"/>
            <a:ext cx="9144000" cy="1676400"/>
          </a:xfrm>
        </p:spPr>
        <p:txBody>
          <a:bodyPr/>
          <a:lstStyle/>
          <a:p>
            <a:r>
              <a:rPr lang="pt-BR"/>
              <a:t>Ao selecionar uma amostra devemos considerar alguns critérios de acordo com o tipo de pesquisa. Exemplo: região, sexo, nível sócio-econômico, idade...</a:t>
            </a:r>
          </a:p>
        </p:txBody>
      </p:sp>
      <p:graphicFrame>
        <p:nvGraphicFramePr>
          <p:cNvPr id="89088" name="Object 1024"/>
          <p:cNvGraphicFramePr>
            <a:graphicFrameLocks noChangeAspect="1"/>
          </p:cNvGraphicFramePr>
          <p:nvPr/>
        </p:nvGraphicFramePr>
        <p:xfrm>
          <a:off x="0" y="1600200"/>
          <a:ext cx="4114800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3" name="Imagem de bitmap" r:id="rId4" imgW="5695238" imgH="3285714" progId="Paint.Picture">
                  <p:embed/>
                </p:oleObj>
              </mc:Choice>
              <mc:Fallback>
                <p:oleObj name="Imagem de bitmap" r:id="rId4" imgW="5695238" imgH="3285714" progId="Paint.Pictur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00200"/>
                        <a:ext cx="4114800" cy="237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89" name="Object 1025"/>
          <p:cNvGraphicFramePr>
            <a:graphicFrameLocks noChangeAspect="1"/>
          </p:cNvGraphicFramePr>
          <p:nvPr/>
        </p:nvGraphicFramePr>
        <p:xfrm>
          <a:off x="7200900" y="990600"/>
          <a:ext cx="1943100" cy="359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4" name="Imagem de bitmap" r:id="rId6" imgW="1943371" imgH="3591426" progId="Paint.Picture">
                  <p:embed/>
                </p:oleObj>
              </mc:Choice>
              <mc:Fallback>
                <p:oleObj name="Imagem de bitmap" r:id="rId6" imgW="1943371" imgH="3591426" progId="Paint.Picture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900" y="990600"/>
                        <a:ext cx="1943100" cy="359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0" name="Object 1026"/>
          <p:cNvGraphicFramePr>
            <a:graphicFrameLocks noChangeAspect="1"/>
          </p:cNvGraphicFramePr>
          <p:nvPr/>
        </p:nvGraphicFramePr>
        <p:xfrm>
          <a:off x="4191000" y="914400"/>
          <a:ext cx="2943225" cy="363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5" name="Imagem de bitmap" r:id="rId8" imgW="2943636" imgH="3638095" progId="Paint.Picture">
                  <p:embed/>
                </p:oleObj>
              </mc:Choice>
              <mc:Fallback>
                <p:oleObj name="Imagem de bitmap" r:id="rId8" imgW="2943636" imgH="3638095" progId="Paint.Picture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914400"/>
                        <a:ext cx="2943225" cy="363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9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9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9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156" name="Object 140"/>
          <p:cNvGraphicFramePr>
            <a:graphicFrameLocks noChangeAspect="1"/>
          </p:cNvGraphicFramePr>
          <p:nvPr/>
        </p:nvGraphicFramePr>
        <p:xfrm>
          <a:off x="1285875" y="1231900"/>
          <a:ext cx="7172325" cy="471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57" name="Gráfico" r:id="rId5" imgW="5886623" imgH="3867628" progId="Excel.Chart.8">
                  <p:embed/>
                </p:oleObj>
              </mc:Choice>
              <mc:Fallback>
                <p:oleObj name="Gráfico" r:id="rId5" imgW="5886623" imgH="3867628" progId="Excel.Chart.8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1231900"/>
                        <a:ext cx="7172325" cy="471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6157" name="Group 141"/>
          <p:cNvGrpSpPr>
            <a:grpSpLocks/>
          </p:cNvGrpSpPr>
          <p:nvPr/>
        </p:nvGrpSpPr>
        <p:grpSpPr bwMode="auto">
          <a:xfrm>
            <a:off x="838200" y="5867400"/>
            <a:ext cx="8305800" cy="990600"/>
            <a:chOff x="-2" y="-2"/>
            <a:chExt cx="2080" cy="552"/>
          </a:xfrm>
        </p:grpSpPr>
        <p:grpSp>
          <p:nvGrpSpPr>
            <p:cNvPr id="86158" name="Group 142"/>
            <p:cNvGrpSpPr>
              <a:grpSpLocks/>
            </p:cNvGrpSpPr>
            <p:nvPr/>
          </p:nvGrpSpPr>
          <p:grpSpPr bwMode="auto">
            <a:xfrm>
              <a:off x="0" y="0"/>
              <a:ext cx="2076" cy="548"/>
              <a:chOff x="0" y="0"/>
              <a:chExt cx="2076" cy="548"/>
            </a:xfrm>
          </p:grpSpPr>
          <p:sp>
            <p:nvSpPr>
              <p:cNvPr id="86159" name="Rectangle 14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076" cy="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/>
                <a:r>
                  <a:rPr lang="pt-BR" sz="1600" b="1">
                    <a:solidFill>
                      <a:srgbClr val="FF0000"/>
                    </a:solidFill>
                    <a:latin typeface="Arial" charset="0"/>
                  </a:rPr>
                  <a:t>Tamanho da amostra:</a:t>
                </a:r>
                <a:r>
                  <a:rPr lang="pt-BR" sz="1600" b="1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r>
                  <a:rPr lang="pt-BR" sz="1600">
                    <a:solidFill>
                      <a:srgbClr val="000000"/>
                    </a:solidFill>
                    <a:latin typeface="Arial" charset="0"/>
                  </a:rPr>
                  <a:t>8.000 eleitores em 52 municípios. </a:t>
                </a:r>
                <a:br>
                  <a:rPr lang="pt-BR" sz="1600">
                    <a:solidFill>
                      <a:srgbClr val="000000"/>
                    </a:solidFill>
                    <a:latin typeface="Arial" charset="0"/>
                  </a:rPr>
                </a:br>
                <a:r>
                  <a:rPr lang="pt-BR" sz="1600" b="1">
                    <a:solidFill>
                      <a:srgbClr val="FF0000"/>
                    </a:solidFill>
                    <a:latin typeface="Arial" charset="0"/>
                  </a:rPr>
                  <a:t>Margem de erro:</a:t>
                </a:r>
                <a:r>
                  <a:rPr lang="pt-BR" sz="1600" b="1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r>
                  <a:rPr lang="pt-BR" sz="1600">
                    <a:solidFill>
                      <a:srgbClr val="000000"/>
                    </a:solidFill>
                    <a:latin typeface="Arial" charset="0"/>
                  </a:rPr>
                  <a:t>dois pontos percentuais, para mais ou para menos, com um grau de confiança de 99%.</a:t>
                </a:r>
                <a:endParaRPr lang="pt-BR" sz="1600">
                  <a:latin typeface="Arial" charset="0"/>
                </a:endParaRPr>
              </a:p>
            </p:txBody>
          </p:sp>
          <p:sp>
            <p:nvSpPr>
              <p:cNvPr id="86160" name="Rectangle 14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076" cy="548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86161" name="Rectangle 145"/>
            <p:cNvSpPr>
              <a:spLocks noChangeArrowheads="1"/>
            </p:cNvSpPr>
            <p:nvPr/>
          </p:nvSpPr>
          <p:spPr bwMode="auto">
            <a:xfrm>
              <a:off x="-2" y="-2"/>
              <a:ext cx="2080" cy="55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Apresentacao_CSC">
  <a:themeElements>
    <a:clrScheme name="Apresentacao_CSC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Apresentacao_CS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presentacao_CSC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cao_CSC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cao_CSC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cao_CSC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Y:\usr\burocracias\Apresentacao_CSC.ppt</Template>
  <TotalTime>335</TotalTime>
  <Words>1138</Words>
  <Application>Microsoft Office PowerPoint</Application>
  <PresentationFormat>Apresentação na tela (4:3)</PresentationFormat>
  <Paragraphs>173</Paragraphs>
  <Slides>29</Slides>
  <Notes>8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4</vt:i4>
      </vt:variant>
      <vt:variant>
        <vt:lpstr>Títulos de slides</vt:lpstr>
      </vt:variant>
      <vt:variant>
        <vt:i4>29</vt:i4>
      </vt:variant>
    </vt:vector>
  </HeadingPairs>
  <TitlesOfParts>
    <vt:vector size="39" baseType="lpstr">
      <vt:lpstr>Arial</vt:lpstr>
      <vt:lpstr>Symbol</vt:lpstr>
      <vt:lpstr>Times New Roman</vt:lpstr>
      <vt:lpstr>Verdana</vt:lpstr>
      <vt:lpstr>Wingdings</vt:lpstr>
      <vt:lpstr>Apresentacao_CSC</vt:lpstr>
      <vt:lpstr>Imagem de bitmap</vt:lpstr>
      <vt:lpstr>Gráfico</vt:lpstr>
      <vt:lpstr>Chart</vt:lpstr>
      <vt:lpstr>Planilha</vt:lpstr>
      <vt:lpstr>ICMC-USP Department of Applied Mathematics and Statistics - SME</vt:lpstr>
      <vt:lpstr>Estatística: o que é?</vt:lpstr>
      <vt:lpstr>Estatística: o que é?</vt:lpstr>
      <vt:lpstr>Estatística: o que é?</vt:lpstr>
      <vt:lpstr>Estatística: o que é?</vt:lpstr>
      <vt:lpstr>O Estatístico trabalha...</vt:lpstr>
      <vt:lpstr> Pesquisas de opinião </vt:lpstr>
      <vt:lpstr>Esta amostra é representativa da população?</vt:lpstr>
      <vt:lpstr>Apresentação do PowerPoint</vt:lpstr>
      <vt:lpstr>Legislação brasileira: 2 medicamentos são bioequivalentes se o intervalo de confiança de 90% para x estiver entre 80 e 125%.</vt:lpstr>
      <vt:lpstr>Etapas para o teste de bioequivalência:</vt:lpstr>
      <vt:lpstr>Etapas para o teste de bioequivalência:</vt:lpstr>
      <vt:lpstr>Etapas para o teste de bioequivalência:</vt:lpstr>
      <vt:lpstr>Apresentação do PowerPoint</vt:lpstr>
      <vt:lpstr>Análise dos resultados:</vt:lpstr>
      <vt:lpstr>Apresentação do PowerPoint</vt:lpstr>
      <vt:lpstr>Apresentação do PowerPoint</vt:lpstr>
      <vt:lpstr>Contexto: uma linha de produção industrial. Problemas:   (1) Como o fabricante pode garantir que o processo de produção está sob controle?  (2) Como o fabricante pode garantir que as especificações do produto estão de acordo com as indicadas na embalagem?</vt:lpstr>
      <vt:lpstr>Exemplo: Controle de qualidade de suco de laranja.   Procedimento: sucessivas amostras de 50 caixinhas.</vt:lpstr>
      <vt:lpstr>O gráfico deve ser refeito sem as duas observações fora dos padrões.  Gráfico de controle revisado</vt:lpstr>
      <vt:lpstr>Resumindo...</vt:lpstr>
      <vt:lpstr>A Profissão</vt:lpstr>
      <vt:lpstr>Professors of the group</vt:lpstr>
      <vt:lpstr>Professors of the group</vt:lpstr>
      <vt:lpstr>Teaching Activities</vt:lpstr>
      <vt:lpstr>Research Areas</vt:lpstr>
      <vt:lpstr>Research Areas</vt:lpstr>
      <vt:lpstr>Research Areas</vt:lpstr>
      <vt:lpstr>Research Areas</vt:lpstr>
    </vt:vector>
  </TitlesOfParts>
  <Company>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Matemática Aplicada  e Computação Científica</dc:title>
  <dc:creator>bg</dc:creator>
  <cp:lastModifiedBy>mcuri</cp:lastModifiedBy>
  <cp:revision>28</cp:revision>
  <cp:lastPrinted>1601-01-01T00:00:00Z</cp:lastPrinted>
  <dcterms:created xsi:type="dcterms:W3CDTF">2007-06-04T18:32:27Z</dcterms:created>
  <dcterms:modified xsi:type="dcterms:W3CDTF">2017-03-30T15:10:58Z</dcterms:modified>
</cp:coreProperties>
</file>